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50"/>
  </p:notesMasterIdLst>
  <p:sldIdLst>
    <p:sldId id="256" r:id="rId2"/>
    <p:sldId id="258" r:id="rId3"/>
    <p:sldId id="259" r:id="rId4"/>
    <p:sldId id="26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7" r:id="rId29"/>
    <p:sldId id="338" r:id="rId30"/>
    <p:sldId id="339" r:id="rId31"/>
    <p:sldId id="341" r:id="rId32"/>
    <p:sldId id="343" r:id="rId33"/>
    <p:sldId id="346" r:id="rId34"/>
    <p:sldId id="344" r:id="rId35"/>
    <p:sldId id="345" r:id="rId36"/>
    <p:sldId id="347" r:id="rId37"/>
    <p:sldId id="348" r:id="rId38"/>
    <p:sldId id="349" r:id="rId39"/>
    <p:sldId id="350" r:id="rId40"/>
    <p:sldId id="351" r:id="rId41"/>
    <p:sldId id="340" r:id="rId42"/>
    <p:sldId id="352" r:id="rId43"/>
    <p:sldId id="353" r:id="rId44"/>
    <p:sldId id="354" r:id="rId45"/>
    <p:sldId id="355" r:id="rId46"/>
    <p:sldId id="356" r:id="rId47"/>
    <p:sldId id="357" r:id="rId48"/>
    <p:sldId id="310" r:id="rId49"/>
  </p:sldIdLst>
  <p:sldSz cx="9144000" cy="5143500" type="screen16x9"/>
  <p:notesSz cx="6858000" cy="9144000"/>
  <p:embeddedFontLst>
    <p:embeddedFont>
      <p:font typeface="Archivo Black" panose="020B0604020202020204" charset="0"/>
      <p:regular r:id="rId51"/>
    </p:embeddedFont>
    <p:embeddedFont>
      <p:font typeface="Bauhaus 93" panose="04030905020B02020C02" pitchFamily="82" charset="0"/>
      <p:regular r:id="rId52"/>
    </p:embeddedFont>
    <p:embeddedFont>
      <p:font typeface="Cambria Math" panose="02040503050406030204" pitchFamily="18" charset="0"/>
      <p:regular r:id="rId53"/>
    </p:embeddedFont>
    <p:embeddedFont>
      <p:font typeface="Inter" panose="020B0604020202020204" charset="0"/>
      <p:regular r:id="rId54"/>
      <p:bold r:id="rId55"/>
    </p:embeddedFont>
    <p:embeddedFont>
      <p:font typeface="Raleway ExtraBold" pitchFamily="2" charset="0"/>
      <p:bold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11FF743-A569-42B9-8776-5BC3898C523C}">
  <a:tblStyle styleId="{611FF743-A569-42B9-8776-5BC3898C523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3" autoAdjust="0"/>
    <p:restoredTop sz="96210" autoAdjust="0"/>
  </p:normalViewPr>
  <p:slideViewPr>
    <p:cSldViewPr snapToGrid="0">
      <p:cViewPr varScale="1">
        <p:scale>
          <a:sx n="140" d="100"/>
          <a:sy n="140" d="100"/>
        </p:scale>
        <p:origin x="9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80796318124139"/>
          <c:y val="6.1719404670547727E-2"/>
          <c:w val="0.68816831018890989"/>
          <c:h val="0.62082722686764624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Fusca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Planilha1!$A$2:$A$5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81A-4F9E-B51A-82793FDBC286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Novo Tracker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Planilha1!$A$2:$A$5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Planilha1!$C$2:$C$5</c:f>
              <c:numCache>
                <c:formatCode>General</c:formatCode>
                <c:ptCount val="4"/>
                <c:pt idx="0">
                  <c:v>0</c:v>
                </c:pt>
                <c:pt idx="1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81A-4F9E-B51A-82793FDBC2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16311615"/>
        <c:axId val="2016309951"/>
      </c:lineChart>
      <c:catAx>
        <c:axId val="20163116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sz="2400" dirty="0"/>
                  <a:t>Tempo (h)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09951"/>
        <c:crosses val="autoZero"/>
        <c:auto val="1"/>
        <c:lblAlgn val="ctr"/>
        <c:lblOffset val="100"/>
        <c:noMultiLvlLbl val="0"/>
      </c:catAx>
      <c:valAx>
        <c:axId val="20163099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sz="2400" dirty="0"/>
                  <a:t>Distância (km)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11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99257519460434"/>
          <c:y val="0.13021249056196743"/>
          <c:w val="0.68816831018890989"/>
          <c:h val="0.62082722686764624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Fusca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Planilha1!$A$2:$A$8</c:f>
              <c:numCache>
                <c:formatCode>General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</c:numCache>
            </c:numRef>
          </c:cat>
          <c:val>
            <c:numRef>
              <c:f>Planilha1!$B$2:$B$8</c:f>
              <c:numCache>
                <c:formatCode>General</c:formatCode>
                <c:ptCount val="7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9CB-46D3-822E-10C24E536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6311615"/>
        <c:axId val="2016309951"/>
      </c:lineChart>
      <c:catAx>
        <c:axId val="20163116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Tempo (s)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09951"/>
        <c:crosses val="autoZero"/>
        <c:auto val="1"/>
        <c:lblAlgn val="ctr"/>
        <c:lblOffset val="100"/>
        <c:noMultiLvlLbl val="0"/>
      </c:catAx>
      <c:valAx>
        <c:axId val="201630995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dirty="0"/>
                  <a:t>velocidade (m/s)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11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02683236140417"/>
          <c:y val="0.19870564124689893"/>
          <c:w val="0.68816831018890989"/>
          <c:h val="0.62082722686764624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Fusca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Planilha1!$A$2:$A$8</c:f>
              <c:numCache>
                <c:formatCode>General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</c:numCache>
            </c:numRef>
          </c:cat>
          <c:val>
            <c:numRef>
              <c:f>Planilha1!$B$2:$B$8</c:f>
              <c:numCache>
                <c:formatCode>General</c:formatCode>
                <c:ptCount val="7"/>
                <c:pt idx="0">
                  <c:v>-10</c:v>
                </c:pt>
                <c:pt idx="1">
                  <c:v>0</c:v>
                </c:pt>
                <c:pt idx="2">
                  <c:v>10</c:v>
                </c:pt>
                <c:pt idx="3">
                  <c:v>20</c:v>
                </c:pt>
                <c:pt idx="4">
                  <c:v>30</c:v>
                </c:pt>
                <c:pt idx="5">
                  <c:v>40</c:v>
                </c:pt>
                <c:pt idx="6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03-4D7D-A850-1969FC47F4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6311615"/>
        <c:axId val="2016309951"/>
      </c:lineChart>
      <c:catAx>
        <c:axId val="20163116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Tempo (s)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09951"/>
        <c:crosses val="autoZero"/>
        <c:auto val="1"/>
        <c:lblAlgn val="ctr"/>
        <c:lblOffset val="100"/>
        <c:noMultiLvlLbl val="0"/>
      </c:catAx>
      <c:valAx>
        <c:axId val="201630995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Distância (m)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16311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gfbe00dc3b8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0" name="Google Shape;820;gfbe00dc3b8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6506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40062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140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00284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5935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5503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1998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9761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6771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1167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dab33caf8f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gdab33caf8f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1592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dab33caf8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dab33caf8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7221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3156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18712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720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5183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57183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26971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316652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716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dab33caf8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dab33caf8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70557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47082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440800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33336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76840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74200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dab33caf8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dab33caf8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206402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83972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1389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7793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831917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Google Shape;2111;gdab33caf8f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2" name="Google Shape;2112;gdab33caf8f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254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0829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89655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dab33caf8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dab33caf8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70021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5006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dab33caf8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gdab33caf8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52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10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miljeol: Korean March 1st Movement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233075" y="1127750"/>
            <a:ext cx="4418400" cy="25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264000" y="3698650"/>
            <a:ext cx="4418400" cy="4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7673075" y="4376950"/>
            <a:ext cx="1502175" cy="766550"/>
            <a:chOff x="7673075" y="0"/>
            <a:chExt cx="1502175" cy="766550"/>
          </a:xfrm>
        </p:grpSpPr>
        <p:sp>
          <p:nvSpPr>
            <p:cNvPr id="12" name="Google Shape;12;p2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14;p2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15;p2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16;p2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7" name="Google Shape;17;p2"/>
          <p:cNvGrpSpPr/>
          <p:nvPr/>
        </p:nvGrpSpPr>
        <p:grpSpPr>
          <a:xfrm flipH="1">
            <a:off x="0" y="0"/>
            <a:ext cx="1502175" cy="766550"/>
            <a:chOff x="7673075" y="0"/>
            <a:chExt cx="1502175" cy="766550"/>
          </a:xfrm>
        </p:grpSpPr>
        <p:sp>
          <p:nvSpPr>
            <p:cNvPr id="18" name="Google Shape;18;p2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19;p2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20;p2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" name="Google Shape;21;p2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22;p2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7673075" y="0"/>
            <a:ext cx="1502175" cy="766550"/>
            <a:chOff x="7673075" y="0"/>
            <a:chExt cx="1502175" cy="766550"/>
          </a:xfrm>
        </p:grpSpPr>
        <p:sp>
          <p:nvSpPr>
            <p:cNvPr id="24" name="Google Shape;24;p2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25;p2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" name="Google Shape;26;p2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Google Shape;27;p2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" name="Google Shape;28;p2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29" name="Google Shape;29;p2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-2787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1"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0" name="Google Shape;770;p36"/>
          <p:cNvGrpSpPr/>
          <p:nvPr/>
        </p:nvGrpSpPr>
        <p:grpSpPr>
          <a:xfrm flipH="1">
            <a:off x="-15625" y="0"/>
            <a:ext cx="9175250" cy="5143500"/>
            <a:chOff x="0" y="0"/>
            <a:chExt cx="9175250" cy="5143500"/>
          </a:xfrm>
        </p:grpSpPr>
        <p:grpSp>
          <p:nvGrpSpPr>
            <p:cNvPr id="771" name="Google Shape;771;p36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772" name="Google Shape;772;p36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3" name="Google Shape;773;p36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4" name="Google Shape;774;p36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5" name="Google Shape;775;p36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6" name="Google Shape;776;p36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777" name="Google Shape;777;p36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778" name="Google Shape;778;p36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9" name="Google Shape;779;p36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80" name="Google Shape;780;p36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81" name="Google Shape;781;p36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82" name="Google Shape;782;p36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pic>
        <p:nvPicPr>
          <p:cNvPr id="783" name="Google Shape;783;p36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flipH="1"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8_1_1"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" name="Google Shape;785;p37"/>
          <p:cNvGrpSpPr/>
          <p:nvPr/>
        </p:nvGrpSpPr>
        <p:grpSpPr>
          <a:xfrm>
            <a:off x="-15625" y="0"/>
            <a:ext cx="9175250" cy="5143500"/>
            <a:chOff x="0" y="0"/>
            <a:chExt cx="9175250" cy="5143500"/>
          </a:xfrm>
        </p:grpSpPr>
        <p:grpSp>
          <p:nvGrpSpPr>
            <p:cNvPr id="786" name="Google Shape;786;p37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787" name="Google Shape;787;p37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88" name="Google Shape;788;p37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89" name="Google Shape;789;p37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0" name="Google Shape;790;p37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1" name="Google Shape;791;p37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792" name="Google Shape;792;p37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793" name="Google Shape;793;p37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4" name="Google Shape;794;p37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5" name="Google Shape;795;p37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6" name="Google Shape;796;p37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97" name="Google Shape;797;p37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798" name="Google Shape;798;p37"/>
          <p:cNvGrpSpPr/>
          <p:nvPr/>
        </p:nvGrpSpPr>
        <p:grpSpPr>
          <a:xfrm flipH="1">
            <a:off x="-15625" y="0"/>
            <a:ext cx="9175250" cy="5143500"/>
            <a:chOff x="0" y="0"/>
            <a:chExt cx="9175250" cy="5143500"/>
          </a:xfrm>
        </p:grpSpPr>
        <p:grpSp>
          <p:nvGrpSpPr>
            <p:cNvPr id="799" name="Google Shape;799;p37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800" name="Google Shape;800;p37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1" name="Google Shape;801;p37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2" name="Google Shape;802;p37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3" name="Google Shape;803;p37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4" name="Google Shape;804;p37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805" name="Google Shape;805;p37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806" name="Google Shape;806;p37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7" name="Google Shape;807;p37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8" name="Google Shape;808;p37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09" name="Google Shape;809;p37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10" name="Google Shape;810;p37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pic>
        <p:nvPicPr>
          <p:cNvPr id="811" name="Google Shape;811;p37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flipH="1"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"/>
          <p:cNvGrpSpPr/>
          <p:nvPr/>
        </p:nvGrpSpPr>
        <p:grpSpPr>
          <a:xfrm flipH="1">
            <a:off x="-18400" y="0"/>
            <a:ext cx="1502175" cy="766550"/>
            <a:chOff x="7673075" y="0"/>
            <a:chExt cx="1502175" cy="766550"/>
          </a:xfrm>
        </p:grpSpPr>
        <p:sp>
          <p:nvSpPr>
            <p:cNvPr id="32" name="Google Shape;32;p3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3" name="Google Shape;33;p3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34;p3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35;p3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36;p3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7" name="Google Shape;37;p3"/>
          <p:cNvGrpSpPr/>
          <p:nvPr/>
        </p:nvGrpSpPr>
        <p:grpSpPr>
          <a:xfrm>
            <a:off x="7654675" y="0"/>
            <a:ext cx="1502175" cy="766550"/>
            <a:chOff x="7673075" y="0"/>
            <a:chExt cx="1502175" cy="766550"/>
          </a:xfrm>
        </p:grpSpPr>
        <p:sp>
          <p:nvSpPr>
            <p:cNvPr id="38" name="Google Shape;38;p3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39;p3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40;p3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" name="Google Shape;41;p3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" name="Google Shape;42;p3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3" name="Google Shape;43;p3"/>
          <p:cNvGrpSpPr/>
          <p:nvPr/>
        </p:nvGrpSpPr>
        <p:grpSpPr>
          <a:xfrm rot="10800000">
            <a:off x="0" y="4376950"/>
            <a:ext cx="1502175" cy="766550"/>
            <a:chOff x="7673075" y="0"/>
            <a:chExt cx="1502175" cy="766550"/>
          </a:xfrm>
        </p:grpSpPr>
        <p:sp>
          <p:nvSpPr>
            <p:cNvPr id="44" name="Google Shape;44;p3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" name="Google Shape;45;p3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" name="Google Shape;46;p3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47;p3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" name="Google Shape;48;p3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9" name="Google Shape;49;p3"/>
          <p:cNvSpPr txBox="1">
            <a:spLocks noGrp="1"/>
          </p:cNvSpPr>
          <p:nvPr>
            <p:ph type="title"/>
          </p:nvPr>
        </p:nvSpPr>
        <p:spPr>
          <a:xfrm>
            <a:off x="4774875" y="2557875"/>
            <a:ext cx="3984600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0" name="Google Shape;50;p3"/>
          <p:cNvSpPr txBox="1">
            <a:spLocks noGrp="1"/>
          </p:cNvSpPr>
          <p:nvPr>
            <p:ph type="subTitle" idx="1"/>
          </p:nvPr>
        </p:nvSpPr>
        <p:spPr>
          <a:xfrm>
            <a:off x="4819725" y="3088575"/>
            <a:ext cx="2840400" cy="69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title" idx="2" hasCustomPrompt="1"/>
          </p:nvPr>
        </p:nvSpPr>
        <p:spPr>
          <a:xfrm>
            <a:off x="4774875" y="1441763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75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pic>
        <p:nvPicPr>
          <p:cNvPr id="52" name="Google Shape;52;p3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-2787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"/>
          <p:cNvSpPr txBox="1">
            <a:spLocks noGrp="1"/>
          </p:cNvSpPr>
          <p:nvPr>
            <p:ph type="subTitle" idx="1"/>
          </p:nvPr>
        </p:nvSpPr>
        <p:spPr>
          <a:xfrm>
            <a:off x="1734587" y="2385875"/>
            <a:ext cx="1813200" cy="4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2"/>
          </p:nvPr>
        </p:nvSpPr>
        <p:spPr>
          <a:xfrm>
            <a:off x="1272600" y="2783475"/>
            <a:ext cx="27372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36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subTitle" idx="3"/>
          </p:nvPr>
        </p:nvSpPr>
        <p:spPr>
          <a:xfrm>
            <a:off x="5596225" y="2385875"/>
            <a:ext cx="1813200" cy="4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subTitle" idx="4"/>
          </p:nvPr>
        </p:nvSpPr>
        <p:spPr>
          <a:xfrm>
            <a:off x="5134225" y="2783475"/>
            <a:ext cx="27372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5"/>
          <p:cNvSpPr/>
          <p:nvPr/>
        </p:nvSpPr>
        <p:spPr>
          <a:xfrm>
            <a:off x="1233578" y="226795"/>
            <a:ext cx="7900" cy="625"/>
          </a:xfrm>
          <a:custGeom>
            <a:avLst/>
            <a:gdLst/>
            <a:ahLst/>
            <a:cxnLst/>
            <a:rect l="l" t="t" r="r" b="b"/>
            <a:pathLst>
              <a:path w="139" h="11" extrusionOk="0">
                <a:moveTo>
                  <a:pt x="0" y="1"/>
                </a:moveTo>
                <a:cubicBezTo>
                  <a:pt x="38" y="5"/>
                  <a:pt x="80" y="6"/>
                  <a:pt x="117" y="9"/>
                </a:cubicBezTo>
                <a:lnTo>
                  <a:pt x="117" y="9"/>
                </a:lnTo>
                <a:cubicBezTo>
                  <a:pt x="75" y="4"/>
                  <a:pt x="40" y="1"/>
                  <a:pt x="0" y="1"/>
                </a:cubicBezTo>
                <a:close/>
                <a:moveTo>
                  <a:pt x="117" y="9"/>
                </a:moveTo>
                <a:cubicBezTo>
                  <a:pt x="124" y="9"/>
                  <a:pt x="131" y="10"/>
                  <a:pt x="138" y="11"/>
                </a:cubicBezTo>
                <a:cubicBezTo>
                  <a:pt x="131" y="10"/>
                  <a:pt x="124" y="9"/>
                  <a:pt x="117" y="9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5"/>
          <p:cNvSpPr/>
          <p:nvPr/>
        </p:nvSpPr>
        <p:spPr>
          <a:xfrm>
            <a:off x="1328611" y="254419"/>
            <a:ext cx="8468" cy="4718"/>
          </a:xfrm>
          <a:custGeom>
            <a:avLst/>
            <a:gdLst/>
            <a:ahLst/>
            <a:cxnLst/>
            <a:rect l="l" t="t" r="r" b="b"/>
            <a:pathLst>
              <a:path w="149" h="83" extrusionOk="0">
                <a:moveTo>
                  <a:pt x="0" y="1"/>
                </a:moveTo>
                <a:cubicBezTo>
                  <a:pt x="51" y="26"/>
                  <a:pt x="97" y="52"/>
                  <a:pt x="148" y="82"/>
                </a:cubicBezTo>
                <a:cubicBezTo>
                  <a:pt x="102" y="52"/>
                  <a:pt x="51" y="26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77;p5"/>
          <p:cNvSpPr/>
          <p:nvPr/>
        </p:nvSpPr>
        <p:spPr>
          <a:xfrm>
            <a:off x="1261201" y="230319"/>
            <a:ext cx="7900" cy="1762"/>
          </a:xfrm>
          <a:custGeom>
            <a:avLst/>
            <a:gdLst/>
            <a:ahLst/>
            <a:cxnLst/>
            <a:rect l="l" t="t" r="r" b="b"/>
            <a:pathLst>
              <a:path w="139" h="31" extrusionOk="0">
                <a:moveTo>
                  <a:pt x="0" y="0"/>
                </a:moveTo>
                <a:cubicBezTo>
                  <a:pt x="46" y="5"/>
                  <a:pt x="97" y="21"/>
                  <a:pt x="138" y="31"/>
                </a:cubicBezTo>
                <a:cubicBezTo>
                  <a:pt x="97" y="21"/>
                  <a:pt x="46" y="5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78;p5"/>
          <p:cNvSpPr/>
          <p:nvPr/>
        </p:nvSpPr>
        <p:spPr>
          <a:xfrm>
            <a:off x="1247503" y="228273"/>
            <a:ext cx="7900" cy="909"/>
          </a:xfrm>
          <a:custGeom>
            <a:avLst/>
            <a:gdLst/>
            <a:ahLst/>
            <a:cxnLst/>
            <a:rect l="l" t="t" r="r" b="b"/>
            <a:pathLst>
              <a:path w="139" h="16" extrusionOk="0">
                <a:moveTo>
                  <a:pt x="1" y="0"/>
                </a:moveTo>
                <a:lnTo>
                  <a:pt x="139" y="16"/>
                </a:ln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5"/>
          <p:cNvSpPr/>
          <p:nvPr/>
        </p:nvSpPr>
        <p:spPr>
          <a:xfrm>
            <a:off x="1274274" y="233218"/>
            <a:ext cx="11651" cy="3240"/>
          </a:xfrm>
          <a:custGeom>
            <a:avLst/>
            <a:gdLst/>
            <a:ahLst/>
            <a:cxnLst/>
            <a:rect l="l" t="t" r="r" b="b"/>
            <a:pathLst>
              <a:path w="205" h="57" extrusionOk="0">
                <a:moveTo>
                  <a:pt x="0" y="0"/>
                </a:moveTo>
                <a:cubicBezTo>
                  <a:pt x="72" y="21"/>
                  <a:pt x="133" y="41"/>
                  <a:pt x="205" y="56"/>
                </a:cubicBezTo>
                <a:cubicBezTo>
                  <a:pt x="138" y="41"/>
                  <a:pt x="72" y="21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" name="Google Shape;80;p5"/>
          <p:cNvSpPr/>
          <p:nvPr/>
        </p:nvSpPr>
        <p:spPr>
          <a:xfrm>
            <a:off x="1316959" y="248621"/>
            <a:ext cx="7332" cy="3524"/>
          </a:xfrm>
          <a:custGeom>
            <a:avLst/>
            <a:gdLst/>
            <a:ahLst/>
            <a:cxnLst/>
            <a:rect l="l" t="t" r="r" b="b"/>
            <a:pathLst>
              <a:path w="129" h="62" extrusionOk="0">
                <a:moveTo>
                  <a:pt x="1" y="0"/>
                </a:moveTo>
                <a:cubicBezTo>
                  <a:pt x="47" y="16"/>
                  <a:pt x="88" y="36"/>
                  <a:pt x="128" y="62"/>
                </a:cubicBezTo>
                <a:cubicBezTo>
                  <a:pt x="88" y="36"/>
                  <a:pt x="47" y="1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" name="Google Shape;81;p5"/>
          <p:cNvSpPr/>
          <p:nvPr/>
        </p:nvSpPr>
        <p:spPr>
          <a:xfrm>
            <a:off x="1290245" y="237879"/>
            <a:ext cx="9037" cy="3524"/>
          </a:xfrm>
          <a:custGeom>
            <a:avLst/>
            <a:gdLst/>
            <a:ahLst/>
            <a:cxnLst/>
            <a:rect l="l" t="t" r="r" b="b"/>
            <a:pathLst>
              <a:path w="159" h="62" extrusionOk="0">
                <a:moveTo>
                  <a:pt x="0" y="0"/>
                </a:moveTo>
                <a:lnTo>
                  <a:pt x="0" y="0"/>
                </a:lnTo>
                <a:cubicBezTo>
                  <a:pt x="51" y="20"/>
                  <a:pt x="108" y="41"/>
                  <a:pt x="159" y="61"/>
                </a:cubicBezTo>
                <a:cubicBezTo>
                  <a:pt x="108" y="41"/>
                  <a:pt x="57" y="20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5"/>
          <p:cNvSpPr/>
          <p:nvPr/>
        </p:nvSpPr>
        <p:spPr>
          <a:xfrm>
            <a:off x="1304455" y="243108"/>
            <a:ext cx="7332" cy="2956"/>
          </a:xfrm>
          <a:custGeom>
            <a:avLst/>
            <a:gdLst/>
            <a:ahLst/>
            <a:cxnLst/>
            <a:rect l="l" t="t" r="r" b="b"/>
            <a:pathLst>
              <a:path w="129" h="52" extrusionOk="0">
                <a:moveTo>
                  <a:pt x="1" y="0"/>
                </a:moveTo>
                <a:cubicBezTo>
                  <a:pt x="42" y="21"/>
                  <a:pt x="88" y="36"/>
                  <a:pt x="129" y="51"/>
                </a:cubicBezTo>
                <a:cubicBezTo>
                  <a:pt x="88" y="36"/>
                  <a:pt x="42" y="21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5"/>
          <p:cNvSpPr/>
          <p:nvPr/>
        </p:nvSpPr>
        <p:spPr>
          <a:xfrm>
            <a:off x="1217266" y="225942"/>
            <a:ext cx="10230" cy="341"/>
          </a:xfrm>
          <a:custGeom>
            <a:avLst/>
            <a:gdLst/>
            <a:ahLst/>
            <a:cxnLst/>
            <a:rect l="l" t="t" r="r" b="b"/>
            <a:pathLst>
              <a:path w="180" h="6" extrusionOk="0">
                <a:moveTo>
                  <a:pt x="1" y="0"/>
                </a:moveTo>
                <a:cubicBezTo>
                  <a:pt x="62" y="0"/>
                  <a:pt x="119" y="0"/>
                  <a:pt x="180" y="6"/>
                </a:cubicBezTo>
                <a:cubicBezTo>
                  <a:pt x="119" y="0"/>
                  <a:pt x="62" y="0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" name="Google Shape;84;p5"/>
          <p:cNvSpPr/>
          <p:nvPr/>
        </p:nvSpPr>
        <p:spPr>
          <a:xfrm>
            <a:off x="1312014" y="246291"/>
            <a:ext cx="5001" cy="2387"/>
          </a:xfrm>
          <a:custGeom>
            <a:avLst/>
            <a:gdLst/>
            <a:ahLst/>
            <a:cxnLst/>
            <a:rect l="l" t="t" r="r" b="b"/>
            <a:pathLst>
              <a:path w="88" h="42" extrusionOk="0">
                <a:moveTo>
                  <a:pt x="1" y="0"/>
                </a:moveTo>
                <a:cubicBezTo>
                  <a:pt x="31" y="16"/>
                  <a:pt x="57" y="26"/>
                  <a:pt x="88" y="41"/>
                </a:cubicBezTo>
                <a:cubicBezTo>
                  <a:pt x="57" y="26"/>
                  <a:pt x="31" y="1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5"/>
          <p:cNvSpPr/>
          <p:nvPr/>
        </p:nvSpPr>
        <p:spPr>
          <a:xfrm>
            <a:off x="1324234" y="252088"/>
            <a:ext cx="5001" cy="2387"/>
          </a:xfrm>
          <a:custGeom>
            <a:avLst/>
            <a:gdLst/>
            <a:ahLst/>
            <a:cxnLst/>
            <a:rect l="l" t="t" r="r" b="b"/>
            <a:pathLst>
              <a:path w="88" h="42" extrusionOk="0">
                <a:moveTo>
                  <a:pt x="0" y="1"/>
                </a:moveTo>
                <a:cubicBezTo>
                  <a:pt x="26" y="11"/>
                  <a:pt x="52" y="26"/>
                  <a:pt x="87" y="41"/>
                </a:cubicBezTo>
                <a:cubicBezTo>
                  <a:pt x="52" y="26"/>
                  <a:pt x="26" y="11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5"/>
          <p:cNvSpPr/>
          <p:nvPr/>
        </p:nvSpPr>
        <p:spPr>
          <a:xfrm>
            <a:off x="1337023" y="259079"/>
            <a:ext cx="3240" cy="1762"/>
          </a:xfrm>
          <a:custGeom>
            <a:avLst/>
            <a:gdLst/>
            <a:ahLst/>
            <a:cxnLst/>
            <a:rect l="l" t="t" r="r" b="b"/>
            <a:pathLst>
              <a:path w="57" h="31" extrusionOk="0">
                <a:moveTo>
                  <a:pt x="0" y="0"/>
                </a:moveTo>
                <a:lnTo>
                  <a:pt x="0" y="0"/>
                </a:lnTo>
                <a:cubicBezTo>
                  <a:pt x="21" y="10"/>
                  <a:pt x="41" y="21"/>
                  <a:pt x="57" y="31"/>
                </a:cubicBezTo>
                <a:cubicBezTo>
                  <a:pt x="41" y="16"/>
                  <a:pt x="21" y="5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5"/>
          <p:cNvSpPr/>
          <p:nvPr/>
        </p:nvSpPr>
        <p:spPr>
          <a:xfrm>
            <a:off x="1255347" y="229125"/>
            <a:ext cx="5854" cy="1250"/>
          </a:xfrm>
          <a:custGeom>
            <a:avLst/>
            <a:gdLst/>
            <a:ahLst/>
            <a:cxnLst/>
            <a:rect l="l" t="t" r="r" b="b"/>
            <a:pathLst>
              <a:path w="103" h="22" extrusionOk="0">
                <a:moveTo>
                  <a:pt x="1" y="1"/>
                </a:moveTo>
                <a:lnTo>
                  <a:pt x="1" y="1"/>
                </a:lnTo>
                <a:cubicBezTo>
                  <a:pt x="31" y="11"/>
                  <a:pt x="72" y="16"/>
                  <a:pt x="103" y="21"/>
                </a:cubicBezTo>
                <a:cubicBezTo>
                  <a:pt x="72" y="16"/>
                  <a:pt x="31" y="6"/>
                  <a:pt x="1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88;p5"/>
          <p:cNvSpPr/>
          <p:nvPr/>
        </p:nvSpPr>
        <p:spPr>
          <a:xfrm>
            <a:off x="1241422" y="227363"/>
            <a:ext cx="6138" cy="682"/>
          </a:xfrm>
          <a:custGeom>
            <a:avLst/>
            <a:gdLst/>
            <a:ahLst/>
            <a:cxnLst/>
            <a:rect l="l" t="t" r="r" b="b"/>
            <a:pathLst>
              <a:path w="108" h="12" extrusionOk="0">
                <a:moveTo>
                  <a:pt x="0" y="1"/>
                </a:moveTo>
                <a:cubicBezTo>
                  <a:pt x="41" y="6"/>
                  <a:pt x="72" y="6"/>
                  <a:pt x="108" y="11"/>
                </a:cubicBezTo>
                <a:cubicBezTo>
                  <a:pt x="72" y="6"/>
                  <a:pt x="36" y="1"/>
                  <a:pt x="0" y="1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89;p5"/>
          <p:cNvSpPr/>
          <p:nvPr/>
        </p:nvSpPr>
        <p:spPr>
          <a:xfrm>
            <a:off x="1227781" y="225942"/>
            <a:ext cx="5854" cy="341"/>
          </a:xfrm>
          <a:custGeom>
            <a:avLst/>
            <a:gdLst/>
            <a:ahLst/>
            <a:cxnLst/>
            <a:rect l="l" t="t" r="r" b="b"/>
            <a:pathLst>
              <a:path w="103" h="6" extrusionOk="0">
                <a:moveTo>
                  <a:pt x="0" y="0"/>
                </a:moveTo>
                <a:cubicBezTo>
                  <a:pt x="31" y="6"/>
                  <a:pt x="61" y="6"/>
                  <a:pt x="102" y="6"/>
                </a:cubicBezTo>
                <a:cubicBezTo>
                  <a:pt x="72" y="6"/>
                  <a:pt x="31" y="0"/>
                  <a:pt x="0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" name="Google Shape;90;p5"/>
          <p:cNvSpPr/>
          <p:nvPr/>
        </p:nvSpPr>
        <p:spPr>
          <a:xfrm>
            <a:off x="1285869" y="236401"/>
            <a:ext cx="4433" cy="1535"/>
          </a:xfrm>
          <a:custGeom>
            <a:avLst/>
            <a:gdLst/>
            <a:ahLst/>
            <a:cxnLst/>
            <a:rect l="l" t="t" r="r" b="b"/>
            <a:pathLst>
              <a:path w="78" h="27" extrusionOk="0">
                <a:moveTo>
                  <a:pt x="1" y="0"/>
                </a:moveTo>
                <a:lnTo>
                  <a:pt x="1" y="0"/>
                </a:lnTo>
                <a:cubicBezTo>
                  <a:pt x="26" y="11"/>
                  <a:pt x="52" y="21"/>
                  <a:pt x="77" y="26"/>
                </a:cubicBezTo>
                <a:cubicBezTo>
                  <a:pt x="52" y="21"/>
                  <a:pt x="26" y="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5"/>
          <p:cNvSpPr/>
          <p:nvPr/>
        </p:nvSpPr>
        <p:spPr>
          <a:xfrm>
            <a:off x="1299510" y="241346"/>
            <a:ext cx="5286" cy="1819"/>
          </a:xfrm>
          <a:custGeom>
            <a:avLst/>
            <a:gdLst/>
            <a:ahLst/>
            <a:cxnLst/>
            <a:rect l="l" t="t" r="r" b="b"/>
            <a:pathLst>
              <a:path w="93" h="32" extrusionOk="0">
                <a:moveTo>
                  <a:pt x="1" y="0"/>
                </a:moveTo>
                <a:cubicBezTo>
                  <a:pt x="37" y="11"/>
                  <a:pt x="57" y="26"/>
                  <a:pt x="93" y="31"/>
                </a:cubicBezTo>
                <a:cubicBezTo>
                  <a:pt x="62" y="16"/>
                  <a:pt x="26" y="6"/>
                  <a:pt x="1" y="0"/>
                </a:cubicBez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5"/>
          <p:cNvSpPr/>
          <p:nvPr/>
        </p:nvSpPr>
        <p:spPr>
          <a:xfrm>
            <a:off x="1269045" y="232024"/>
            <a:ext cx="5570" cy="1250"/>
          </a:xfrm>
          <a:custGeom>
            <a:avLst/>
            <a:gdLst/>
            <a:ahLst/>
            <a:cxnLst/>
            <a:rect l="l" t="t" r="r" b="b"/>
            <a:pathLst>
              <a:path w="98" h="22" extrusionOk="0">
                <a:moveTo>
                  <a:pt x="0" y="1"/>
                </a:moveTo>
                <a:lnTo>
                  <a:pt x="97" y="21"/>
                </a:lnTo>
                <a:close/>
              </a:path>
            </a:pathLst>
          </a:custGeom>
          <a:solidFill>
            <a:srgbClr val="FFDD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3" name="Google Shape;93;p5"/>
          <p:cNvGrpSpPr/>
          <p:nvPr/>
        </p:nvGrpSpPr>
        <p:grpSpPr>
          <a:xfrm>
            <a:off x="-15625" y="0"/>
            <a:ext cx="9175250" cy="5143500"/>
            <a:chOff x="0" y="0"/>
            <a:chExt cx="9175250" cy="5143500"/>
          </a:xfrm>
        </p:grpSpPr>
        <p:grpSp>
          <p:nvGrpSpPr>
            <p:cNvPr id="94" name="Google Shape;94;p5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95" name="Google Shape;95;p5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96" name="Google Shape;96;p5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97" name="Google Shape;97;p5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98" name="Google Shape;98;p5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99" name="Google Shape;99;p5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00" name="Google Shape;100;p5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101" name="Google Shape;101;p5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2" name="Google Shape;102;p5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3" name="Google Shape;103;p5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4" name="Google Shape;104;p5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5" name="Google Shape;105;p5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106" name="Google Shape;106;p5"/>
          <p:cNvGrpSpPr/>
          <p:nvPr/>
        </p:nvGrpSpPr>
        <p:grpSpPr>
          <a:xfrm rot="10800000" flipH="1">
            <a:off x="7657450" y="4376950"/>
            <a:ext cx="1502175" cy="766550"/>
            <a:chOff x="7673075" y="0"/>
            <a:chExt cx="1502175" cy="766550"/>
          </a:xfrm>
        </p:grpSpPr>
        <p:sp>
          <p:nvSpPr>
            <p:cNvPr id="107" name="Google Shape;107;p5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8" name="Google Shape;108;p5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9" name="Google Shape;109;p5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0" name="Google Shape;110;p5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111;p5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112" name="Google Shape;112;p5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flipH="1">
            <a:off x="-5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4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3"/>
          <p:cNvSpPr txBox="1">
            <a:spLocks noGrp="1"/>
          </p:cNvSpPr>
          <p:nvPr>
            <p:ph type="title"/>
          </p:nvPr>
        </p:nvSpPr>
        <p:spPr>
          <a:xfrm>
            <a:off x="1499100" y="429800"/>
            <a:ext cx="614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13">
            <a:hlinkClick r:id="rId2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2123250" y="1130763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9" name="Google Shape;209;p13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851400" y="1803413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subTitle" idx="3"/>
          </p:nvPr>
        </p:nvSpPr>
        <p:spPr>
          <a:xfrm>
            <a:off x="1532100" y="2204788"/>
            <a:ext cx="2359200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3">
            <a:hlinkClick r:id="rId3" action="ppaction://hlinksldjump"/>
          </p:cNvPr>
          <p:cNvSpPr txBox="1">
            <a:spLocks noGrp="1"/>
          </p:cNvSpPr>
          <p:nvPr>
            <p:ph type="title" idx="4" hasCustomPrompt="1"/>
          </p:nvPr>
        </p:nvSpPr>
        <p:spPr>
          <a:xfrm>
            <a:off x="2123250" y="2876647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2" name="Google Shape;212;p13">
            <a:hlinkClick r:id="rId3" action="ppaction://hlinksldjump"/>
          </p:cNvPr>
          <p:cNvSpPr txBox="1">
            <a:spLocks noGrp="1"/>
          </p:cNvSpPr>
          <p:nvPr>
            <p:ph type="subTitle" idx="5"/>
          </p:nvPr>
        </p:nvSpPr>
        <p:spPr>
          <a:xfrm>
            <a:off x="851400" y="3561050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subTitle" idx="6"/>
          </p:nvPr>
        </p:nvSpPr>
        <p:spPr>
          <a:xfrm>
            <a:off x="1532100" y="3959643"/>
            <a:ext cx="23592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13">
            <a:hlinkClick r:id="rId4" action="ppaction://hlinksldjump"/>
          </p:cNvPr>
          <p:cNvSpPr txBox="1">
            <a:spLocks noGrp="1"/>
          </p:cNvSpPr>
          <p:nvPr>
            <p:ph type="title" idx="7" hasCustomPrompt="1"/>
          </p:nvPr>
        </p:nvSpPr>
        <p:spPr>
          <a:xfrm>
            <a:off x="5843850" y="1133229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5" name="Google Shape;215;p13">
            <a:hlinkClick r:id="rId4" action="ppaction://hlinksldjump"/>
          </p:cNvPr>
          <p:cNvSpPr txBox="1">
            <a:spLocks noGrp="1"/>
          </p:cNvSpPr>
          <p:nvPr>
            <p:ph type="subTitle" idx="8"/>
          </p:nvPr>
        </p:nvSpPr>
        <p:spPr>
          <a:xfrm>
            <a:off x="4572000" y="1803413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subTitle" idx="9"/>
          </p:nvPr>
        </p:nvSpPr>
        <p:spPr>
          <a:xfrm>
            <a:off x="5252700" y="2211098"/>
            <a:ext cx="2359200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13">
            <a:hlinkClick r:id="" action="ppaction://noaction"/>
          </p:cNvPr>
          <p:cNvSpPr txBox="1">
            <a:spLocks noGrp="1"/>
          </p:cNvSpPr>
          <p:nvPr>
            <p:ph type="title" idx="13" hasCustomPrompt="1"/>
          </p:nvPr>
        </p:nvSpPr>
        <p:spPr>
          <a:xfrm>
            <a:off x="5843850" y="2876647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8" name="Google Shape;218;p13">
            <a:hlinkClick r:id="" action="ppaction://noaction"/>
          </p:cNvPr>
          <p:cNvSpPr txBox="1">
            <a:spLocks noGrp="1"/>
          </p:cNvSpPr>
          <p:nvPr>
            <p:ph type="subTitle" idx="14"/>
          </p:nvPr>
        </p:nvSpPr>
        <p:spPr>
          <a:xfrm>
            <a:off x="4572000" y="3551400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2200" b="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subTitle" idx="15"/>
          </p:nvPr>
        </p:nvSpPr>
        <p:spPr>
          <a:xfrm>
            <a:off x="5252700" y="3955397"/>
            <a:ext cx="23592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hewy"/>
              <a:buNone/>
              <a:defRPr sz="14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20" name="Google Shape;220;p13"/>
          <p:cNvGrpSpPr/>
          <p:nvPr/>
        </p:nvGrpSpPr>
        <p:grpSpPr>
          <a:xfrm>
            <a:off x="-15625" y="0"/>
            <a:ext cx="9175250" cy="5143500"/>
            <a:chOff x="0" y="0"/>
            <a:chExt cx="9175250" cy="5143500"/>
          </a:xfrm>
        </p:grpSpPr>
        <p:grpSp>
          <p:nvGrpSpPr>
            <p:cNvPr id="221" name="Google Shape;221;p13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222" name="Google Shape;222;p13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3" name="Google Shape;223;p13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4" name="Google Shape;224;p13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6" name="Google Shape;226;p13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227" name="Google Shape;227;p13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228" name="Google Shape;228;p13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9" name="Google Shape;229;p13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0" name="Google Shape;230;p13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1" name="Google Shape;231;p13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2" name="Google Shape;232;p13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pic>
        <p:nvPicPr>
          <p:cNvPr id="233" name="Google Shape;233;p13"/>
          <p:cNvPicPr preferRelativeResize="0"/>
          <p:nvPr/>
        </p:nvPicPr>
        <p:blipFill>
          <a:blip r:embed="rId5">
            <a:alphaModFix amt="8000"/>
          </a:blip>
          <a:stretch>
            <a:fillRect/>
          </a:stretch>
        </p:blipFill>
        <p:spPr>
          <a:xfrm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8"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4"/>
          <p:cNvSpPr txBox="1">
            <a:spLocks noGrp="1"/>
          </p:cNvSpPr>
          <p:nvPr>
            <p:ph type="title"/>
          </p:nvPr>
        </p:nvSpPr>
        <p:spPr>
          <a:xfrm>
            <a:off x="4953400" y="2010326"/>
            <a:ext cx="33903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7" name="Google Shape;457;p24"/>
          <p:cNvSpPr txBox="1">
            <a:spLocks noGrp="1"/>
          </p:cNvSpPr>
          <p:nvPr>
            <p:ph type="subTitle" idx="1"/>
          </p:nvPr>
        </p:nvSpPr>
        <p:spPr>
          <a:xfrm>
            <a:off x="4953400" y="2592925"/>
            <a:ext cx="3253500" cy="83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458" name="Google Shape;458;p24"/>
          <p:cNvGrpSpPr/>
          <p:nvPr/>
        </p:nvGrpSpPr>
        <p:grpSpPr>
          <a:xfrm flipH="1">
            <a:off x="-15620" y="0"/>
            <a:ext cx="2433974" cy="1242041"/>
            <a:chOff x="7673075" y="0"/>
            <a:chExt cx="1502175" cy="766550"/>
          </a:xfrm>
        </p:grpSpPr>
        <p:sp>
          <p:nvSpPr>
            <p:cNvPr id="459" name="Google Shape;459;p24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0" name="Google Shape;460;p24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1" name="Google Shape;461;p24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2" name="Google Shape;462;p24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3" name="Google Shape;463;p24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64" name="Google Shape;464;p24"/>
          <p:cNvGrpSpPr/>
          <p:nvPr/>
        </p:nvGrpSpPr>
        <p:grpSpPr>
          <a:xfrm rot="10800000" flipH="1">
            <a:off x="6717677" y="3901451"/>
            <a:ext cx="2433974" cy="1242041"/>
            <a:chOff x="7673075" y="0"/>
            <a:chExt cx="1502175" cy="766550"/>
          </a:xfrm>
        </p:grpSpPr>
        <p:sp>
          <p:nvSpPr>
            <p:cNvPr id="465" name="Google Shape;465;p24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6" name="Google Shape;466;p24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7" name="Google Shape;467;p24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8" name="Google Shape;468;p24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9" name="Google Shape;469;p24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470" name="Google Shape;470;p24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flipH="1"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_AND_TWO_COLUMNS_1_1_1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7"/>
          <p:cNvSpPr txBox="1">
            <a:spLocks noGrp="1"/>
          </p:cNvSpPr>
          <p:nvPr>
            <p:ph type="subTitle" idx="1"/>
          </p:nvPr>
        </p:nvSpPr>
        <p:spPr>
          <a:xfrm>
            <a:off x="2573650" y="1182375"/>
            <a:ext cx="3987600" cy="36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07" name="Google Shape;507;p27"/>
          <p:cNvSpPr txBox="1">
            <a:spLocks noGrp="1"/>
          </p:cNvSpPr>
          <p:nvPr>
            <p:ph type="title"/>
          </p:nvPr>
        </p:nvSpPr>
        <p:spPr>
          <a:xfrm>
            <a:off x="716800" y="428825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08" name="Google Shape;508;p27"/>
          <p:cNvGrpSpPr/>
          <p:nvPr/>
        </p:nvGrpSpPr>
        <p:grpSpPr>
          <a:xfrm>
            <a:off x="7657450" y="0"/>
            <a:ext cx="1502175" cy="766550"/>
            <a:chOff x="7673075" y="0"/>
            <a:chExt cx="1502175" cy="766550"/>
          </a:xfrm>
        </p:grpSpPr>
        <p:sp>
          <p:nvSpPr>
            <p:cNvPr id="509" name="Google Shape;509;p27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0" name="Google Shape;510;p27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1" name="Google Shape;511;p27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2" name="Google Shape;512;p27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3" name="Google Shape;513;p27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14" name="Google Shape;514;p27"/>
          <p:cNvGrpSpPr/>
          <p:nvPr/>
        </p:nvGrpSpPr>
        <p:grpSpPr>
          <a:xfrm flipH="1">
            <a:off x="-15625" y="0"/>
            <a:ext cx="1502175" cy="766550"/>
            <a:chOff x="7673075" y="0"/>
            <a:chExt cx="1502175" cy="766550"/>
          </a:xfrm>
        </p:grpSpPr>
        <p:sp>
          <p:nvSpPr>
            <p:cNvPr id="515" name="Google Shape;515;p27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6" name="Google Shape;516;p27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7" name="Google Shape;517;p27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8" name="Google Shape;518;p27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9" name="Google Shape;519;p27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520" name="Google Shape;520;p27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flipH="1"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8"/>
          <p:cNvSpPr txBox="1">
            <a:spLocks noGrp="1"/>
          </p:cNvSpPr>
          <p:nvPr>
            <p:ph type="subTitle" idx="1"/>
          </p:nvPr>
        </p:nvSpPr>
        <p:spPr>
          <a:xfrm>
            <a:off x="1006300" y="3559794"/>
            <a:ext cx="32697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8"/>
          <p:cNvSpPr txBox="1">
            <a:spLocks noGrp="1"/>
          </p:cNvSpPr>
          <p:nvPr>
            <p:ph type="subTitle" idx="2"/>
          </p:nvPr>
        </p:nvSpPr>
        <p:spPr>
          <a:xfrm>
            <a:off x="1431838" y="3986725"/>
            <a:ext cx="2418600" cy="6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8"/>
          <p:cNvSpPr txBox="1">
            <a:spLocks noGrp="1"/>
          </p:cNvSpPr>
          <p:nvPr>
            <p:ph type="title"/>
          </p:nvPr>
        </p:nvSpPr>
        <p:spPr>
          <a:xfrm>
            <a:off x="716800" y="43330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5" name="Google Shape;525;p28"/>
          <p:cNvSpPr txBox="1">
            <a:spLocks noGrp="1"/>
          </p:cNvSpPr>
          <p:nvPr>
            <p:ph type="subTitle" idx="3"/>
          </p:nvPr>
        </p:nvSpPr>
        <p:spPr>
          <a:xfrm>
            <a:off x="4867925" y="3556700"/>
            <a:ext cx="32697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28"/>
          <p:cNvSpPr txBox="1">
            <a:spLocks noGrp="1"/>
          </p:cNvSpPr>
          <p:nvPr>
            <p:ph type="subTitle" idx="4"/>
          </p:nvPr>
        </p:nvSpPr>
        <p:spPr>
          <a:xfrm>
            <a:off x="5293463" y="3983975"/>
            <a:ext cx="2418600" cy="6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27" name="Google Shape;527;p28"/>
          <p:cNvGrpSpPr/>
          <p:nvPr/>
        </p:nvGrpSpPr>
        <p:grpSpPr>
          <a:xfrm rot="10800000">
            <a:off x="-15625" y="4376942"/>
            <a:ext cx="1502175" cy="766550"/>
            <a:chOff x="7673075" y="0"/>
            <a:chExt cx="1502175" cy="766550"/>
          </a:xfrm>
        </p:grpSpPr>
        <p:sp>
          <p:nvSpPr>
            <p:cNvPr id="528" name="Google Shape;528;p28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9" name="Google Shape;529;p28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0" name="Google Shape;530;p28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1" name="Google Shape;531;p28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2" name="Google Shape;532;p28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33" name="Google Shape;533;p28"/>
          <p:cNvGrpSpPr/>
          <p:nvPr/>
        </p:nvGrpSpPr>
        <p:grpSpPr>
          <a:xfrm rot="10800000" flipH="1">
            <a:off x="7657450" y="4376942"/>
            <a:ext cx="1502175" cy="766550"/>
            <a:chOff x="7673075" y="0"/>
            <a:chExt cx="1502175" cy="766550"/>
          </a:xfrm>
        </p:grpSpPr>
        <p:sp>
          <p:nvSpPr>
            <p:cNvPr id="534" name="Google Shape;534;p28"/>
            <p:cNvSpPr/>
            <p:nvPr/>
          </p:nvSpPr>
          <p:spPr>
            <a:xfrm rot="10800000" flipH="1">
              <a:off x="7673075" y="175"/>
              <a:ext cx="1502175" cy="766375"/>
            </a:xfrm>
            <a:custGeom>
              <a:avLst/>
              <a:gdLst/>
              <a:ahLst/>
              <a:cxnLst/>
              <a:rect l="l" t="t" r="r" b="b"/>
              <a:pathLst>
                <a:path w="60087" h="30655" extrusionOk="0">
                  <a:moveTo>
                    <a:pt x="60060" y="1"/>
                  </a:moveTo>
                  <a:cubicBezTo>
                    <a:pt x="58235" y="1137"/>
                    <a:pt x="57430" y="1676"/>
                    <a:pt x="55638" y="2618"/>
                  </a:cubicBezTo>
                  <a:cubicBezTo>
                    <a:pt x="46955" y="7145"/>
                    <a:pt x="37648" y="10294"/>
                    <a:pt x="28524" y="13853"/>
                  </a:cubicBezTo>
                  <a:cubicBezTo>
                    <a:pt x="18055" y="17919"/>
                    <a:pt x="5975" y="26277"/>
                    <a:pt x="0" y="30655"/>
                  </a:cubicBezTo>
                  <a:lnTo>
                    <a:pt x="8430" y="30655"/>
                  </a:lnTo>
                  <a:cubicBezTo>
                    <a:pt x="12762" y="28180"/>
                    <a:pt x="27322" y="19744"/>
                    <a:pt x="31985" y="17977"/>
                  </a:cubicBezTo>
                  <a:cubicBezTo>
                    <a:pt x="41480" y="14373"/>
                    <a:pt x="48318" y="12405"/>
                    <a:pt x="58463" y="6593"/>
                  </a:cubicBezTo>
                  <a:cubicBezTo>
                    <a:pt x="59313" y="6106"/>
                    <a:pt x="59197" y="6171"/>
                    <a:pt x="60086" y="5670"/>
                  </a:cubicBezTo>
                  <a:lnTo>
                    <a:pt x="600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5" name="Google Shape;535;p28"/>
            <p:cNvSpPr/>
            <p:nvPr/>
          </p:nvSpPr>
          <p:spPr>
            <a:xfrm rot="10800000" flipH="1">
              <a:off x="8482600" y="0"/>
              <a:ext cx="692475" cy="288225"/>
            </a:xfrm>
            <a:custGeom>
              <a:avLst/>
              <a:gdLst/>
              <a:ahLst/>
              <a:cxnLst/>
              <a:rect l="l" t="t" r="r" b="b"/>
              <a:pathLst>
                <a:path w="27699" h="11529" extrusionOk="0">
                  <a:moveTo>
                    <a:pt x="27699" y="0"/>
                  </a:moveTo>
                  <a:cubicBezTo>
                    <a:pt x="20373" y="3800"/>
                    <a:pt x="12482" y="6359"/>
                    <a:pt x="4839" y="9463"/>
                  </a:cubicBezTo>
                  <a:cubicBezTo>
                    <a:pt x="3215" y="10119"/>
                    <a:pt x="1598" y="10801"/>
                    <a:pt x="0" y="11528"/>
                  </a:cubicBezTo>
                  <a:lnTo>
                    <a:pt x="10567" y="11528"/>
                  </a:lnTo>
                  <a:cubicBezTo>
                    <a:pt x="16321" y="9307"/>
                    <a:pt x="22146" y="7235"/>
                    <a:pt x="27699" y="4579"/>
                  </a:cubicBezTo>
                  <a:lnTo>
                    <a:pt x="276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6" name="Google Shape;536;p28"/>
            <p:cNvSpPr/>
            <p:nvPr/>
          </p:nvSpPr>
          <p:spPr>
            <a:xfrm rot="10800000" flipH="1">
              <a:off x="8256250" y="175"/>
              <a:ext cx="918825" cy="405125"/>
            </a:xfrm>
            <a:custGeom>
              <a:avLst/>
              <a:gdLst/>
              <a:ahLst/>
              <a:cxnLst/>
              <a:rect l="l" t="t" r="r" b="b"/>
              <a:pathLst>
                <a:path w="36753" h="16205" extrusionOk="0">
                  <a:moveTo>
                    <a:pt x="36753" y="1"/>
                  </a:moveTo>
                  <a:cubicBezTo>
                    <a:pt x="35999" y="430"/>
                    <a:pt x="35246" y="839"/>
                    <a:pt x="34512" y="1228"/>
                  </a:cubicBezTo>
                  <a:cubicBezTo>
                    <a:pt x="27141" y="5067"/>
                    <a:pt x="19192" y="7638"/>
                    <a:pt x="11496" y="10756"/>
                  </a:cubicBezTo>
                  <a:cubicBezTo>
                    <a:pt x="7573" y="12347"/>
                    <a:pt x="3670" y="14100"/>
                    <a:pt x="1" y="16205"/>
                  </a:cubicBezTo>
                  <a:lnTo>
                    <a:pt x="9061" y="16205"/>
                  </a:lnTo>
                  <a:cubicBezTo>
                    <a:pt x="10658" y="15477"/>
                    <a:pt x="12275" y="14795"/>
                    <a:pt x="13899" y="14133"/>
                  </a:cubicBezTo>
                  <a:cubicBezTo>
                    <a:pt x="21536" y="11042"/>
                    <a:pt x="29427" y="8483"/>
                    <a:pt x="36753" y="4683"/>
                  </a:cubicBezTo>
                  <a:lnTo>
                    <a:pt x="367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7" name="Google Shape;537;p28"/>
            <p:cNvSpPr/>
            <p:nvPr/>
          </p:nvSpPr>
          <p:spPr>
            <a:xfrm rot="10800000" flipH="1">
              <a:off x="8065000" y="175"/>
              <a:ext cx="1110075" cy="525575"/>
            </a:xfrm>
            <a:custGeom>
              <a:avLst/>
              <a:gdLst/>
              <a:ahLst/>
              <a:cxnLst/>
              <a:rect l="l" t="t" r="r" b="b"/>
              <a:pathLst>
                <a:path w="44403" h="21023" extrusionOk="0">
                  <a:moveTo>
                    <a:pt x="44403" y="0"/>
                  </a:moveTo>
                  <a:cubicBezTo>
                    <a:pt x="42851" y="961"/>
                    <a:pt x="41286" y="1857"/>
                    <a:pt x="39759" y="2650"/>
                  </a:cubicBezTo>
                  <a:cubicBezTo>
                    <a:pt x="32388" y="6501"/>
                    <a:pt x="24439" y="9073"/>
                    <a:pt x="16737" y="12190"/>
                  </a:cubicBezTo>
                  <a:cubicBezTo>
                    <a:pt x="10879" y="14561"/>
                    <a:pt x="5079" y="17308"/>
                    <a:pt x="1" y="21023"/>
                  </a:cubicBezTo>
                  <a:lnTo>
                    <a:pt x="7645" y="21023"/>
                  </a:lnTo>
                  <a:cubicBezTo>
                    <a:pt x="11320" y="18918"/>
                    <a:pt x="15217" y="17158"/>
                    <a:pt x="19140" y="15574"/>
                  </a:cubicBezTo>
                  <a:cubicBezTo>
                    <a:pt x="26842" y="12456"/>
                    <a:pt x="34791" y="9885"/>
                    <a:pt x="42162" y="6040"/>
                  </a:cubicBezTo>
                  <a:cubicBezTo>
                    <a:pt x="42896" y="5657"/>
                    <a:pt x="43649" y="5241"/>
                    <a:pt x="44403" y="4812"/>
                  </a:cubicBezTo>
                  <a:lnTo>
                    <a:pt x="44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8" name="Google Shape;538;p28"/>
            <p:cNvSpPr/>
            <p:nvPr/>
          </p:nvSpPr>
          <p:spPr>
            <a:xfrm rot="10800000" flipH="1">
              <a:off x="7883650" y="175"/>
              <a:ext cx="1291425" cy="641175"/>
            </a:xfrm>
            <a:custGeom>
              <a:avLst/>
              <a:gdLst/>
              <a:ahLst/>
              <a:cxnLst/>
              <a:rect l="l" t="t" r="r" b="b"/>
              <a:pathLst>
                <a:path w="51657" h="25647" extrusionOk="0">
                  <a:moveTo>
                    <a:pt x="51657" y="0"/>
                  </a:moveTo>
                  <a:cubicBezTo>
                    <a:pt x="50105" y="968"/>
                    <a:pt x="48540" y="1864"/>
                    <a:pt x="47013" y="2656"/>
                  </a:cubicBezTo>
                  <a:cubicBezTo>
                    <a:pt x="39642" y="6507"/>
                    <a:pt x="31732" y="9177"/>
                    <a:pt x="23991" y="12197"/>
                  </a:cubicBezTo>
                  <a:cubicBezTo>
                    <a:pt x="15106" y="15652"/>
                    <a:pt x="5072" y="21938"/>
                    <a:pt x="0" y="25647"/>
                  </a:cubicBezTo>
                  <a:lnTo>
                    <a:pt x="7255" y="25647"/>
                  </a:lnTo>
                  <a:cubicBezTo>
                    <a:pt x="10937" y="23542"/>
                    <a:pt x="22971" y="17204"/>
                    <a:pt x="26926" y="15704"/>
                  </a:cubicBezTo>
                  <a:cubicBezTo>
                    <a:pt x="34999" y="12645"/>
                    <a:pt x="40805" y="10976"/>
                    <a:pt x="49416" y="6040"/>
                  </a:cubicBezTo>
                  <a:cubicBezTo>
                    <a:pt x="50137" y="5631"/>
                    <a:pt x="50903" y="5248"/>
                    <a:pt x="51657" y="4819"/>
                  </a:cubicBezTo>
                  <a:lnTo>
                    <a:pt x="516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539" name="Google Shape;539;p28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 rot="10800000" flipH="1"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"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5" name="Google Shape;755;p35"/>
          <p:cNvGrpSpPr/>
          <p:nvPr/>
        </p:nvGrpSpPr>
        <p:grpSpPr>
          <a:xfrm>
            <a:off x="-15625" y="0"/>
            <a:ext cx="9175250" cy="5143500"/>
            <a:chOff x="0" y="0"/>
            <a:chExt cx="9175250" cy="5143500"/>
          </a:xfrm>
        </p:grpSpPr>
        <p:grpSp>
          <p:nvGrpSpPr>
            <p:cNvPr id="756" name="Google Shape;756;p35"/>
            <p:cNvGrpSpPr/>
            <p:nvPr/>
          </p:nvGrpSpPr>
          <p:grpSpPr>
            <a:xfrm rot="10800000">
              <a:off x="0" y="4376950"/>
              <a:ext cx="1502175" cy="766550"/>
              <a:chOff x="7673075" y="0"/>
              <a:chExt cx="1502175" cy="766550"/>
            </a:xfrm>
          </p:grpSpPr>
          <p:sp>
            <p:nvSpPr>
              <p:cNvPr id="757" name="Google Shape;757;p35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58" name="Google Shape;758;p35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59" name="Google Shape;759;p35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0" name="Google Shape;760;p35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1" name="Google Shape;761;p35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762" name="Google Shape;762;p35"/>
            <p:cNvGrpSpPr/>
            <p:nvPr/>
          </p:nvGrpSpPr>
          <p:grpSpPr>
            <a:xfrm>
              <a:off x="7673075" y="0"/>
              <a:ext cx="1502175" cy="766550"/>
              <a:chOff x="7673075" y="0"/>
              <a:chExt cx="1502175" cy="766550"/>
            </a:xfrm>
          </p:grpSpPr>
          <p:sp>
            <p:nvSpPr>
              <p:cNvPr id="763" name="Google Shape;763;p35"/>
              <p:cNvSpPr/>
              <p:nvPr/>
            </p:nvSpPr>
            <p:spPr>
              <a:xfrm rot="10800000" flipH="1">
                <a:off x="7673075" y="175"/>
                <a:ext cx="1502175" cy="766375"/>
              </a:xfrm>
              <a:custGeom>
                <a:avLst/>
                <a:gdLst/>
                <a:ahLst/>
                <a:cxnLst/>
                <a:rect l="l" t="t" r="r" b="b"/>
                <a:pathLst>
                  <a:path w="60087" h="30655" extrusionOk="0">
                    <a:moveTo>
                      <a:pt x="60060" y="1"/>
                    </a:moveTo>
                    <a:cubicBezTo>
                      <a:pt x="58235" y="1137"/>
                      <a:pt x="57430" y="1676"/>
                      <a:pt x="55638" y="2618"/>
                    </a:cubicBezTo>
                    <a:cubicBezTo>
                      <a:pt x="46955" y="7145"/>
                      <a:pt x="37648" y="10294"/>
                      <a:pt x="28524" y="13853"/>
                    </a:cubicBezTo>
                    <a:cubicBezTo>
                      <a:pt x="18055" y="17919"/>
                      <a:pt x="5975" y="26277"/>
                      <a:pt x="0" y="30655"/>
                    </a:cubicBezTo>
                    <a:lnTo>
                      <a:pt x="8430" y="30655"/>
                    </a:lnTo>
                    <a:cubicBezTo>
                      <a:pt x="12762" y="28180"/>
                      <a:pt x="27322" y="19744"/>
                      <a:pt x="31985" y="17977"/>
                    </a:cubicBezTo>
                    <a:cubicBezTo>
                      <a:pt x="41480" y="14373"/>
                      <a:pt x="48318" y="12405"/>
                      <a:pt x="58463" y="6593"/>
                    </a:cubicBezTo>
                    <a:cubicBezTo>
                      <a:pt x="59313" y="6106"/>
                      <a:pt x="59197" y="6171"/>
                      <a:pt x="60086" y="5670"/>
                    </a:cubicBezTo>
                    <a:lnTo>
                      <a:pt x="600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4" name="Google Shape;764;p35"/>
              <p:cNvSpPr/>
              <p:nvPr/>
            </p:nvSpPr>
            <p:spPr>
              <a:xfrm rot="10800000" flipH="1">
                <a:off x="8482600" y="0"/>
                <a:ext cx="69247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27699" h="11529" extrusionOk="0">
                    <a:moveTo>
                      <a:pt x="27699" y="0"/>
                    </a:moveTo>
                    <a:cubicBezTo>
                      <a:pt x="20373" y="3800"/>
                      <a:pt x="12482" y="6359"/>
                      <a:pt x="4839" y="9463"/>
                    </a:cubicBezTo>
                    <a:cubicBezTo>
                      <a:pt x="3215" y="10119"/>
                      <a:pt x="1598" y="10801"/>
                      <a:pt x="0" y="11528"/>
                    </a:cubicBezTo>
                    <a:lnTo>
                      <a:pt x="10567" y="11528"/>
                    </a:lnTo>
                    <a:cubicBezTo>
                      <a:pt x="16321" y="9307"/>
                      <a:pt x="22146" y="7235"/>
                      <a:pt x="27699" y="4579"/>
                    </a:cubicBezTo>
                    <a:lnTo>
                      <a:pt x="276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5" name="Google Shape;765;p35"/>
              <p:cNvSpPr/>
              <p:nvPr/>
            </p:nvSpPr>
            <p:spPr>
              <a:xfrm rot="10800000" flipH="1">
                <a:off x="8256250" y="175"/>
                <a:ext cx="918825" cy="405125"/>
              </a:xfrm>
              <a:custGeom>
                <a:avLst/>
                <a:gdLst/>
                <a:ahLst/>
                <a:cxnLst/>
                <a:rect l="l" t="t" r="r" b="b"/>
                <a:pathLst>
                  <a:path w="36753" h="16205" extrusionOk="0">
                    <a:moveTo>
                      <a:pt x="36753" y="1"/>
                    </a:moveTo>
                    <a:cubicBezTo>
                      <a:pt x="35999" y="430"/>
                      <a:pt x="35246" y="839"/>
                      <a:pt x="34512" y="1228"/>
                    </a:cubicBezTo>
                    <a:cubicBezTo>
                      <a:pt x="27141" y="5067"/>
                      <a:pt x="19192" y="7638"/>
                      <a:pt x="11496" y="10756"/>
                    </a:cubicBezTo>
                    <a:cubicBezTo>
                      <a:pt x="7573" y="12347"/>
                      <a:pt x="3670" y="14100"/>
                      <a:pt x="1" y="16205"/>
                    </a:cubicBezTo>
                    <a:lnTo>
                      <a:pt x="9061" y="16205"/>
                    </a:lnTo>
                    <a:cubicBezTo>
                      <a:pt x="10658" y="15477"/>
                      <a:pt x="12275" y="14795"/>
                      <a:pt x="13899" y="14133"/>
                    </a:cubicBezTo>
                    <a:cubicBezTo>
                      <a:pt x="21536" y="11042"/>
                      <a:pt x="29427" y="8483"/>
                      <a:pt x="36753" y="4683"/>
                    </a:cubicBezTo>
                    <a:lnTo>
                      <a:pt x="36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6" name="Google Shape;766;p35"/>
              <p:cNvSpPr/>
              <p:nvPr/>
            </p:nvSpPr>
            <p:spPr>
              <a:xfrm rot="10800000" flipH="1">
                <a:off x="8065000" y="175"/>
                <a:ext cx="1110075" cy="525575"/>
              </a:xfrm>
              <a:custGeom>
                <a:avLst/>
                <a:gdLst/>
                <a:ahLst/>
                <a:cxnLst/>
                <a:rect l="l" t="t" r="r" b="b"/>
                <a:pathLst>
                  <a:path w="44403" h="21023" extrusionOk="0">
                    <a:moveTo>
                      <a:pt x="44403" y="0"/>
                    </a:moveTo>
                    <a:cubicBezTo>
                      <a:pt x="42851" y="961"/>
                      <a:pt x="41286" y="1857"/>
                      <a:pt x="39759" y="2650"/>
                    </a:cubicBezTo>
                    <a:cubicBezTo>
                      <a:pt x="32388" y="6501"/>
                      <a:pt x="24439" y="9073"/>
                      <a:pt x="16737" y="12190"/>
                    </a:cubicBezTo>
                    <a:cubicBezTo>
                      <a:pt x="10879" y="14561"/>
                      <a:pt x="5079" y="17308"/>
                      <a:pt x="1" y="21023"/>
                    </a:cubicBezTo>
                    <a:lnTo>
                      <a:pt x="7645" y="21023"/>
                    </a:lnTo>
                    <a:cubicBezTo>
                      <a:pt x="11320" y="18918"/>
                      <a:pt x="15217" y="17158"/>
                      <a:pt x="19140" y="15574"/>
                    </a:cubicBezTo>
                    <a:cubicBezTo>
                      <a:pt x="26842" y="12456"/>
                      <a:pt x="34791" y="9885"/>
                      <a:pt x="42162" y="6040"/>
                    </a:cubicBezTo>
                    <a:cubicBezTo>
                      <a:pt x="42896" y="5657"/>
                      <a:pt x="43649" y="5241"/>
                      <a:pt x="44403" y="4812"/>
                    </a:cubicBezTo>
                    <a:lnTo>
                      <a:pt x="444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67" name="Google Shape;767;p35"/>
              <p:cNvSpPr/>
              <p:nvPr/>
            </p:nvSpPr>
            <p:spPr>
              <a:xfrm rot="10800000" flipH="1">
                <a:off x="7883650" y="175"/>
                <a:ext cx="1291425" cy="641175"/>
              </a:xfrm>
              <a:custGeom>
                <a:avLst/>
                <a:gdLst/>
                <a:ahLst/>
                <a:cxnLst/>
                <a:rect l="l" t="t" r="r" b="b"/>
                <a:pathLst>
                  <a:path w="51657" h="25647" extrusionOk="0">
                    <a:moveTo>
                      <a:pt x="51657" y="0"/>
                    </a:moveTo>
                    <a:cubicBezTo>
                      <a:pt x="50105" y="968"/>
                      <a:pt x="48540" y="1864"/>
                      <a:pt x="47013" y="2656"/>
                    </a:cubicBezTo>
                    <a:cubicBezTo>
                      <a:pt x="39642" y="6507"/>
                      <a:pt x="31732" y="9177"/>
                      <a:pt x="23991" y="12197"/>
                    </a:cubicBezTo>
                    <a:cubicBezTo>
                      <a:pt x="15106" y="15652"/>
                      <a:pt x="5072" y="21938"/>
                      <a:pt x="0" y="25647"/>
                    </a:cubicBezTo>
                    <a:lnTo>
                      <a:pt x="7255" y="25647"/>
                    </a:lnTo>
                    <a:cubicBezTo>
                      <a:pt x="10937" y="23542"/>
                      <a:pt x="22971" y="17204"/>
                      <a:pt x="26926" y="15704"/>
                    </a:cubicBezTo>
                    <a:cubicBezTo>
                      <a:pt x="34999" y="12645"/>
                      <a:pt x="40805" y="10976"/>
                      <a:pt x="49416" y="6040"/>
                    </a:cubicBezTo>
                    <a:cubicBezTo>
                      <a:pt x="50137" y="5631"/>
                      <a:pt x="50903" y="5248"/>
                      <a:pt x="51657" y="4819"/>
                    </a:cubicBezTo>
                    <a:lnTo>
                      <a:pt x="516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pic>
        <p:nvPicPr>
          <p:cNvPr id="768" name="Google Shape;768;p35"/>
          <p:cNvPicPr preferRelativeResize="0"/>
          <p:nvPr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0" y="0"/>
            <a:ext cx="9144000" cy="5143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Archivo Black"/>
              <a:buNone/>
              <a:defRPr sz="2700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302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●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○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■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●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○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■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●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○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Char char="■"/>
              <a:defRPr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8" r:id="rId4"/>
    <p:sldLayoutId id="2147483659" r:id="rId5"/>
    <p:sldLayoutId id="2147483670" r:id="rId6"/>
    <p:sldLayoutId id="2147483673" r:id="rId7"/>
    <p:sldLayoutId id="2147483674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microsoft.com/office/2007/relationships/hdphoto" Target="../media/hdphoto3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2.wdp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microsoft.com/office/2007/relationships/hdphoto" Target="../media/hdphoto3.wdp"/><Relationship Id="rId10" Type="http://schemas.openxmlformats.org/officeDocument/2006/relationships/chart" Target="../charts/chart1.xml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microsoft.com/office/2007/relationships/hdphoto" Target="../media/hdphoto3.wdp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3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18.png"/><Relationship Id="rId9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10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10" Type="http://schemas.openxmlformats.org/officeDocument/2006/relationships/image" Target="../media/image98.png"/><Relationship Id="rId19" Type="http://schemas.openxmlformats.org/officeDocument/2006/relationships/image" Target="../media/image107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png"/><Relationship Id="rId18" Type="http://schemas.openxmlformats.org/officeDocument/2006/relationships/image" Target="../media/image138.png"/><Relationship Id="rId3" Type="http://schemas.microsoft.com/office/2007/relationships/hdphoto" Target="../media/hdphoto4.wdp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17" Type="http://schemas.openxmlformats.org/officeDocument/2006/relationships/image" Target="../media/image137.png"/><Relationship Id="rId2" Type="http://schemas.openxmlformats.org/officeDocument/2006/relationships/image" Target="../media/image124.png"/><Relationship Id="rId16" Type="http://schemas.openxmlformats.org/officeDocument/2006/relationships/image" Target="../media/image1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5" Type="http://schemas.openxmlformats.org/officeDocument/2006/relationships/image" Target="../media/image135.png"/><Relationship Id="rId10" Type="http://schemas.openxmlformats.org/officeDocument/2006/relationships/image" Target="../media/image130.png"/><Relationship Id="rId4" Type="http://schemas.openxmlformats.org/officeDocument/2006/relationships/image" Target="../media/image1240.png"/><Relationship Id="rId9" Type="http://schemas.openxmlformats.org/officeDocument/2006/relationships/image" Target="../media/image129.png"/><Relationship Id="rId14" Type="http://schemas.openxmlformats.org/officeDocument/2006/relationships/image" Target="../media/image1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13" Type="http://schemas.openxmlformats.org/officeDocument/2006/relationships/image" Target="../media/image154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12" Type="http://schemas.openxmlformats.org/officeDocument/2006/relationships/image" Target="../media/image1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9.png"/><Relationship Id="rId11" Type="http://schemas.openxmlformats.org/officeDocument/2006/relationships/image" Target="../media/image152.png"/><Relationship Id="rId5" Type="http://schemas.openxmlformats.org/officeDocument/2006/relationships/image" Target="../media/image148.png"/><Relationship Id="rId15" Type="http://schemas.openxmlformats.org/officeDocument/2006/relationships/image" Target="../media/image156.png"/><Relationship Id="rId10" Type="http://schemas.openxmlformats.org/officeDocument/2006/relationships/image" Target="../media/image144.png"/><Relationship Id="rId4" Type="http://schemas.openxmlformats.org/officeDocument/2006/relationships/image" Target="../media/image147.png"/><Relationship Id="rId9" Type="http://schemas.openxmlformats.org/officeDocument/2006/relationships/image" Target="../media/image143.png"/><Relationship Id="rId14" Type="http://schemas.openxmlformats.org/officeDocument/2006/relationships/image" Target="../media/image1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13" Type="http://schemas.openxmlformats.org/officeDocument/2006/relationships/image" Target="../media/image167.png"/><Relationship Id="rId3" Type="http://schemas.openxmlformats.org/officeDocument/2006/relationships/image" Target="../media/image158.png"/><Relationship Id="rId7" Type="http://schemas.openxmlformats.org/officeDocument/2006/relationships/image" Target="../media/image161.png"/><Relationship Id="rId12" Type="http://schemas.openxmlformats.org/officeDocument/2006/relationships/image" Target="../media/image16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2.png"/><Relationship Id="rId15" Type="http://schemas.openxmlformats.org/officeDocument/2006/relationships/image" Target="../media/image169.png"/><Relationship Id="rId10" Type="http://schemas.openxmlformats.org/officeDocument/2006/relationships/image" Target="../media/image164.png"/><Relationship Id="rId4" Type="http://schemas.openxmlformats.org/officeDocument/2006/relationships/image" Target="../media/image159.png"/><Relationship Id="rId9" Type="http://schemas.openxmlformats.org/officeDocument/2006/relationships/image" Target="../media/image163.png"/><Relationship Id="rId14" Type="http://schemas.openxmlformats.org/officeDocument/2006/relationships/image" Target="../media/image16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13" Type="http://schemas.openxmlformats.org/officeDocument/2006/relationships/image" Target="../media/image173.png"/><Relationship Id="rId3" Type="http://schemas.openxmlformats.org/officeDocument/2006/relationships/image" Target="../media/image158.png"/><Relationship Id="rId7" Type="http://schemas.openxmlformats.org/officeDocument/2006/relationships/image" Target="../media/image161.png"/><Relationship Id="rId12" Type="http://schemas.openxmlformats.org/officeDocument/2006/relationships/image" Target="../media/image17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0.png"/><Relationship Id="rId11" Type="http://schemas.openxmlformats.org/officeDocument/2006/relationships/image" Target="../media/image171.png"/><Relationship Id="rId5" Type="http://schemas.openxmlformats.org/officeDocument/2006/relationships/image" Target="../media/image12.png"/><Relationship Id="rId10" Type="http://schemas.openxmlformats.org/officeDocument/2006/relationships/image" Target="../media/image170.png"/><Relationship Id="rId4" Type="http://schemas.openxmlformats.org/officeDocument/2006/relationships/image" Target="../media/image159.png"/><Relationship Id="rId9" Type="http://schemas.openxmlformats.org/officeDocument/2006/relationships/image" Target="../media/image16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91BC106-D9A3-6009-DD5A-1CF882103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15417"/>
            <a:ext cx="3374143" cy="3048006"/>
          </a:xfrm>
          <a:prstGeom prst="rect">
            <a:avLst/>
          </a:prstGeom>
        </p:spPr>
      </p:pic>
      <p:sp>
        <p:nvSpPr>
          <p:cNvPr id="822" name="Google Shape;822;p41"/>
          <p:cNvSpPr txBox="1">
            <a:spLocks noGrp="1"/>
          </p:cNvSpPr>
          <p:nvPr>
            <p:ph type="ctrTitle"/>
          </p:nvPr>
        </p:nvSpPr>
        <p:spPr>
          <a:xfrm>
            <a:off x="3818144" y="1127750"/>
            <a:ext cx="4833331" cy="25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Cinemática 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escalar</a:t>
            </a:r>
            <a:endParaRPr dirty="0">
              <a:solidFill>
                <a:schemeClr val="lt2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2F56C38-4832-549D-72C4-BF0DC6DC2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32214"/>
            <a:ext cx="3074130" cy="327907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0B153A97-04C6-8886-4E8F-035CAB850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8144" y="2421050"/>
            <a:ext cx="3649316" cy="249538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0D2BB40C-1A7C-81C6-248F-CB42C4AAED5E}"/>
              </a:ext>
            </a:extLst>
          </p:cNvPr>
          <p:cNvGrpSpPr/>
          <p:nvPr/>
        </p:nvGrpSpPr>
        <p:grpSpPr>
          <a:xfrm>
            <a:off x="-10528" y="683726"/>
            <a:ext cx="9798644" cy="1147674"/>
            <a:chOff x="1885706" y="935529"/>
            <a:chExt cx="9798644" cy="1147674"/>
          </a:xfrm>
        </p:grpSpPr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3D2561DD-2D13-A34D-A206-667978AD147E}"/>
                </a:ext>
              </a:extLst>
            </p:cNvPr>
            <p:cNvCxnSpPr/>
            <p:nvPr/>
          </p:nvCxnSpPr>
          <p:spPr>
            <a:xfrm>
              <a:off x="2280863" y="1489753"/>
              <a:ext cx="7695344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FE0277AC-938F-89CA-0AB0-9E46E5EA2E41}"/>
                </a:ext>
              </a:extLst>
            </p:cNvPr>
            <p:cNvSpPr/>
            <p:nvPr/>
          </p:nvSpPr>
          <p:spPr>
            <a:xfrm>
              <a:off x="2263312" y="1335640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00262E20-F312-46D8-83FE-426A2ABCEE0D}"/>
                </a:ext>
              </a:extLst>
            </p:cNvPr>
            <p:cNvSpPr/>
            <p:nvPr/>
          </p:nvSpPr>
          <p:spPr>
            <a:xfrm>
              <a:off x="9709079" y="1335639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0DA559AE-F0EF-7F30-BC7A-EEE9A503A4BA}"/>
                </a:ext>
              </a:extLst>
            </p:cNvPr>
            <p:cNvSpPr txBox="1"/>
            <p:nvPr/>
          </p:nvSpPr>
          <p:spPr>
            <a:xfrm>
              <a:off x="1885706" y="976954"/>
              <a:ext cx="15177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A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6AC405A0-D882-EE0C-71DC-911373AEE40C}"/>
                </a:ext>
              </a:extLst>
            </p:cNvPr>
            <p:cNvSpPr txBox="1"/>
            <p:nvPr/>
          </p:nvSpPr>
          <p:spPr>
            <a:xfrm>
              <a:off x="9208898" y="935529"/>
              <a:ext cx="24754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B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7CA6A680-EBB2-EDBB-2B33-31F328720E2C}"/>
                </a:ext>
              </a:extLst>
            </p:cNvPr>
            <p:cNvSpPr txBox="1"/>
            <p:nvPr/>
          </p:nvSpPr>
          <p:spPr>
            <a:xfrm>
              <a:off x="9391693" y="1635454"/>
              <a:ext cx="154948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60 km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10DD1F93-ABF9-D471-BB0E-390B38CE6F95}"/>
                </a:ext>
              </a:extLst>
            </p:cNvPr>
            <p:cNvSpPr txBox="1"/>
            <p:nvPr/>
          </p:nvSpPr>
          <p:spPr>
            <a:xfrm>
              <a:off x="2110660" y="1683093"/>
              <a:ext cx="13058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0 km</a:t>
              </a:r>
            </a:p>
          </p:txBody>
        </p:sp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3581BD06-138D-3BD7-D22F-C2C6A8988D0C}"/>
              </a:ext>
            </a:extLst>
          </p:cNvPr>
          <p:cNvGrpSpPr/>
          <p:nvPr/>
        </p:nvGrpSpPr>
        <p:grpSpPr>
          <a:xfrm>
            <a:off x="958209" y="12515"/>
            <a:ext cx="3761871" cy="1101020"/>
            <a:chOff x="958209" y="12515"/>
            <a:chExt cx="3761871" cy="1101020"/>
          </a:xfrm>
        </p:grpSpPr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BE314380-037D-6909-7CDB-DF3FA2F17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209" y="161950"/>
              <a:ext cx="1427782" cy="951585"/>
            </a:xfrm>
            <a:prstGeom prst="rect">
              <a:avLst/>
            </a:prstGeom>
          </p:spPr>
        </p:pic>
        <p:cxnSp>
          <p:nvCxnSpPr>
            <p:cNvPr id="16" name="Conector de Seta Reta 15">
              <a:extLst>
                <a:ext uri="{FF2B5EF4-FFF2-40B4-BE49-F238E27FC236}">
                  <a16:creationId xmlns:a16="http://schemas.microsoft.com/office/drawing/2014/main" id="{AE816BD0-CA62-2CF4-8BE2-000F3B5BDFF0}"/>
                </a:ext>
              </a:extLst>
            </p:cNvPr>
            <p:cNvCxnSpPr/>
            <p:nvPr/>
          </p:nvCxnSpPr>
          <p:spPr>
            <a:xfrm flipV="1">
              <a:off x="2525376" y="625164"/>
              <a:ext cx="1650629" cy="1257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BD8126C4-A482-CBC6-F5DD-DC3C1AB9902C}"/>
                </a:ext>
              </a:extLst>
            </p:cNvPr>
            <p:cNvSpPr txBox="1"/>
            <p:nvPr/>
          </p:nvSpPr>
          <p:spPr>
            <a:xfrm>
              <a:off x="2214266" y="12515"/>
              <a:ext cx="25058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accent6"/>
                  </a:solidFill>
                </a:rPr>
                <a:t>V constante</a:t>
              </a:r>
              <a:endParaRPr lang="pt-BR" b="1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18" name="Espaço Reservado para Conteúdo 5">
            <a:extLst>
              <a:ext uri="{FF2B5EF4-FFF2-40B4-BE49-F238E27FC236}">
                <a16:creationId xmlns:a16="http://schemas.microsoft.com/office/drawing/2014/main" id="{32259CCA-48EF-CB1E-1E0D-0462A7D0F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0" y="2964009"/>
            <a:ext cx="2115745" cy="1408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CA77D5DB-FD2F-C8DA-6F5C-4982C6D8F0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0" y="1630326"/>
            <a:ext cx="2306324" cy="1537114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8D9ACF6E-738F-9752-21AA-0D55A603D4F4}"/>
              </a:ext>
            </a:extLst>
          </p:cNvPr>
          <p:cNvSpPr txBox="1"/>
          <p:nvPr/>
        </p:nvSpPr>
        <p:spPr>
          <a:xfrm>
            <a:off x="1932105" y="1990142"/>
            <a:ext cx="15177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latin typeface="Inter" panose="020B0604020202020204" charset="0"/>
                <a:ea typeface="Inter" panose="020B0604020202020204" charset="0"/>
              </a:rPr>
              <a:t>Carro A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85E33CA-2819-0BC3-F730-C2FC21645875}"/>
              </a:ext>
            </a:extLst>
          </p:cNvPr>
          <p:cNvSpPr txBox="1"/>
          <p:nvPr/>
        </p:nvSpPr>
        <p:spPr>
          <a:xfrm>
            <a:off x="1627132" y="4172301"/>
            <a:ext cx="15177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latin typeface="Inter" panose="020B0604020202020204" charset="0"/>
                <a:ea typeface="Inter" panose="020B0604020202020204" charset="0"/>
              </a:rPr>
              <a:t>Carro B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B2E39721-77E6-0AA5-68E6-0A8200EEB53C}"/>
              </a:ext>
            </a:extLst>
          </p:cNvPr>
          <p:cNvSpPr txBox="1"/>
          <p:nvPr/>
        </p:nvSpPr>
        <p:spPr>
          <a:xfrm>
            <a:off x="3826932" y="2253533"/>
            <a:ext cx="4927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rgbClr val="00B050"/>
                </a:solidFill>
              </a:rPr>
              <a:t>Velocidade do carro B = 60 km/h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8B58885-F6FD-0A4E-924C-DAF73BE60FDB}"/>
              </a:ext>
            </a:extLst>
          </p:cNvPr>
          <p:cNvSpPr txBox="1"/>
          <p:nvPr/>
        </p:nvSpPr>
        <p:spPr>
          <a:xfrm>
            <a:off x="3826932" y="1759310"/>
            <a:ext cx="4927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</a:rPr>
              <a:t>Velocidade do carro A = 20 km/h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770A025E-C3B3-F19B-2B53-A233167DBF26}"/>
              </a:ext>
            </a:extLst>
          </p:cNvPr>
          <p:cNvSpPr txBox="1"/>
          <p:nvPr/>
        </p:nvSpPr>
        <p:spPr>
          <a:xfrm>
            <a:off x="3640103" y="2985068"/>
            <a:ext cx="54048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arenR"/>
            </a:pPr>
            <a:r>
              <a:rPr lang="pt-BR" sz="2400" b="1" dirty="0">
                <a:solidFill>
                  <a:schemeClr val="accent6"/>
                </a:solidFill>
              </a:rPr>
              <a:t>Qual chegará primeiro?</a:t>
            </a:r>
          </a:p>
          <a:p>
            <a:pPr marL="457200" indent="-457200" algn="just">
              <a:buAutoNum type="arabicParenR"/>
            </a:pPr>
            <a:r>
              <a:rPr lang="pt-BR" sz="2400" b="1" dirty="0">
                <a:solidFill>
                  <a:schemeClr val="accent6"/>
                </a:solidFill>
              </a:rPr>
              <a:t>E se o carro B parar pra almoçar</a:t>
            </a:r>
            <a:br>
              <a:rPr lang="pt-BR" sz="2400" b="1" dirty="0">
                <a:solidFill>
                  <a:schemeClr val="accent6"/>
                </a:solidFill>
              </a:rPr>
            </a:br>
            <a:r>
              <a:rPr lang="pt-BR" sz="2400" b="1" dirty="0">
                <a:solidFill>
                  <a:schemeClr val="accent6"/>
                </a:solidFill>
              </a:rPr>
              <a:t>durante 1h, quem chegará primeiro?</a:t>
            </a:r>
          </a:p>
        </p:txBody>
      </p:sp>
    </p:spTree>
    <p:extLst>
      <p:ext uri="{BB962C8B-B14F-4D97-AF65-F5344CB8AC3E}">
        <p14:creationId xmlns:p14="http://schemas.microsoft.com/office/powerpoint/2010/main" val="335621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0D2BB40C-1A7C-81C6-248F-CB42C4AAED5E}"/>
              </a:ext>
            </a:extLst>
          </p:cNvPr>
          <p:cNvGrpSpPr/>
          <p:nvPr/>
        </p:nvGrpSpPr>
        <p:grpSpPr>
          <a:xfrm>
            <a:off x="-10528" y="683726"/>
            <a:ext cx="9798644" cy="1147674"/>
            <a:chOff x="1885706" y="935529"/>
            <a:chExt cx="9798644" cy="1147674"/>
          </a:xfrm>
        </p:grpSpPr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3D2561DD-2D13-A34D-A206-667978AD147E}"/>
                </a:ext>
              </a:extLst>
            </p:cNvPr>
            <p:cNvCxnSpPr/>
            <p:nvPr/>
          </p:nvCxnSpPr>
          <p:spPr>
            <a:xfrm>
              <a:off x="2280863" y="1489753"/>
              <a:ext cx="7695344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FE0277AC-938F-89CA-0AB0-9E46E5EA2E41}"/>
                </a:ext>
              </a:extLst>
            </p:cNvPr>
            <p:cNvSpPr/>
            <p:nvPr/>
          </p:nvSpPr>
          <p:spPr>
            <a:xfrm>
              <a:off x="2263312" y="1335640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00262E20-F312-46D8-83FE-426A2ABCEE0D}"/>
                </a:ext>
              </a:extLst>
            </p:cNvPr>
            <p:cNvSpPr/>
            <p:nvPr/>
          </p:nvSpPr>
          <p:spPr>
            <a:xfrm>
              <a:off x="9709079" y="1335639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0DA559AE-F0EF-7F30-BC7A-EEE9A503A4BA}"/>
                </a:ext>
              </a:extLst>
            </p:cNvPr>
            <p:cNvSpPr txBox="1"/>
            <p:nvPr/>
          </p:nvSpPr>
          <p:spPr>
            <a:xfrm>
              <a:off x="1885706" y="976954"/>
              <a:ext cx="15177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A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6AC405A0-D882-EE0C-71DC-911373AEE40C}"/>
                </a:ext>
              </a:extLst>
            </p:cNvPr>
            <p:cNvSpPr txBox="1"/>
            <p:nvPr/>
          </p:nvSpPr>
          <p:spPr>
            <a:xfrm>
              <a:off x="9208898" y="935529"/>
              <a:ext cx="24754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B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7CA6A680-EBB2-EDBB-2B33-31F328720E2C}"/>
                </a:ext>
              </a:extLst>
            </p:cNvPr>
            <p:cNvSpPr txBox="1"/>
            <p:nvPr/>
          </p:nvSpPr>
          <p:spPr>
            <a:xfrm>
              <a:off x="9391693" y="1635454"/>
              <a:ext cx="154948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60 km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10DD1F93-ABF9-D471-BB0E-390B38CE6F95}"/>
                </a:ext>
              </a:extLst>
            </p:cNvPr>
            <p:cNvSpPr txBox="1"/>
            <p:nvPr/>
          </p:nvSpPr>
          <p:spPr>
            <a:xfrm>
              <a:off x="2110660" y="1683093"/>
              <a:ext cx="13058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0 km</a:t>
              </a:r>
            </a:p>
          </p:txBody>
        </p:sp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3581BD06-138D-3BD7-D22F-C2C6A8988D0C}"/>
              </a:ext>
            </a:extLst>
          </p:cNvPr>
          <p:cNvGrpSpPr/>
          <p:nvPr/>
        </p:nvGrpSpPr>
        <p:grpSpPr>
          <a:xfrm>
            <a:off x="958209" y="12515"/>
            <a:ext cx="3761871" cy="1101020"/>
            <a:chOff x="958209" y="12515"/>
            <a:chExt cx="3761871" cy="1101020"/>
          </a:xfrm>
        </p:grpSpPr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BE314380-037D-6909-7CDB-DF3FA2F17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209" y="161950"/>
              <a:ext cx="1427782" cy="951585"/>
            </a:xfrm>
            <a:prstGeom prst="rect">
              <a:avLst/>
            </a:prstGeom>
          </p:spPr>
        </p:pic>
        <p:cxnSp>
          <p:nvCxnSpPr>
            <p:cNvPr id="16" name="Conector de Seta Reta 15">
              <a:extLst>
                <a:ext uri="{FF2B5EF4-FFF2-40B4-BE49-F238E27FC236}">
                  <a16:creationId xmlns:a16="http://schemas.microsoft.com/office/drawing/2014/main" id="{AE816BD0-CA62-2CF4-8BE2-000F3B5BDFF0}"/>
                </a:ext>
              </a:extLst>
            </p:cNvPr>
            <p:cNvCxnSpPr/>
            <p:nvPr/>
          </p:nvCxnSpPr>
          <p:spPr>
            <a:xfrm flipV="1">
              <a:off x="2525376" y="625164"/>
              <a:ext cx="1650629" cy="1257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BD8126C4-A482-CBC6-F5DD-DC3C1AB9902C}"/>
                </a:ext>
              </a:extLst>
            </p:cNvPr>
            <p:cNvSpPr txBox="1"/>
            <p:nvPr/>
          </p:nvSpPr>
          <p:spPr>
            <a:xfrm>
              <a:off x="2214266" y="12515"/>
              <a:ext cx="25058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accent6"/>
                  </a:solidFill>
                </a:rPr>
                <a:t>V</a:t>
              </a:r>
              <a:r>
                <a:rPr lang="pt-BR" sz="3200" b="1" dirty="0">
                  <a:solidFill>
                    <a:srgbClr val="92D050"/>
                  </a:solidFill>
                </a:rPr>
                <a:t> </a:t>
              </a:r>
              <a:r>
                <a:rPr lang="pt-BR" sz="3200" b="1" dirty="0">
                  <a:solidFill>
                    <a:schemeClr val="accent6"/>
                  </a:solidFill>
                </a:rPr>
                <a:t>constante</a:t>
              </a:r>
              <a:endParaRPr lang="pt-BR" b="1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18" name="Espaço Reservado para Conteúdo 5">
            <a:extLst>
              <a:ext uri="{FF2B5EF4-FFF2-40B4-BE49-F238E27FC236}">
                <a16:creationId xmlns:a16="http://schemas.microsoft.com/office/drawing/2014/main" id="{32259CCA-48EF-CB1E-1E0D-0462A7D0F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0" y="2964009"/>
            <a:ext cx="2115745" cy="1408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CA77D5DB-FD2F-C8DA-6F5C-4982C6D8F0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0" y="1630326"/>
            <a:ext cx="2306324" cy="15371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B2E39721-77E6-0AA5-68E6-0A8200EEB53C}"/>
                  </a:ext>
                </a:extLst>
              </p:cNvPr>
              <p:cNvSpPr txBox="1"/>
              <p:nvPr/>
            </p:nvSpPr>
            <p:spPr>
              <a:xfrm>
                <a:off x="4961584" y="370790"/>
                <a:ext cx="22983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b="1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1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pt-BR" sz="2400" b="1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sub>
                      </m:sSub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1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𝒌𝒎</m:t>
                      </m:r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pt-BR" sz="2400" b="1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m:oMathPara>
                </a14:m>
                <a:endParaRPr lang="pt-B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B2E39721-77E6-0AA5-68E6-0A8200EEB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584" y="370790"/>
                <a:ext cx="2298385" cy="461665"/>
              </a:xfrm>
              <a:prstGeom prst="rect">
                <a:avLst/>
              </a:prstGeom>
              <a:blipFill>
                <a:blip r:embed="rId7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38B58885-F6FD-0A4E-924C-DAF73BE60FDB}"/>
                  </a:ext>
                </a:extLst>
              </p:cNvPr>
              <p:cNvSpPr txBox="1"/>
              <p:nvPr/>
            </p:nvSpPr>
            <p:spPr>
              <a:xfrm>
                <a:off x="4967997" y="0"/>
                <a:ext cx="228556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pt-BR" sz="24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𝒌𝒎</m:t>
                      </m:r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pt-BR" sz="24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m:oMathPara>
                </a14:m>
                <a:endParaRPr lang="pt-BR" sz="2400" b="1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38B58885-F6FD-0A4E-924C-DAF73BE60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997" y="0"/>
                <a:ext cx="2285561" cy="461665"/>
              </a:xfrm>
              <a:prstGeom prst="rect">
                <a:avLst/>
              </a:prstGeom>
              <a:blipFill>
                <a:blip r:embed="rId8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aixaDeTexto 1">
            <a:extLst>
              <a:ext uri="{FF2B5EF4-FFF2-40B4-BE49-F238E27FC236}">
                <a16:creationId xmlns:a16="http://schemas.microsoft.com/office/drawing/2014/main" id="{9D5E7736-66D1-4F05-61EC-97EC66EB93F7}"/>
              </a:ext>
            </a:extLst>
          </p:cNvPr>
          <p:cNvSpPr txBox="1"/>
          <p:nvPr/>
        </p:nvSpPr>
        <p:spPr>
          <a:xfrm>
            <a:off x="2351696" y="1973379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t = 0h         d = 0 km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7F94E11-A31B-18EA-6AD3-EE6D030E95C7}"/>
              </a:ext>
            </a:extLst>
          </p:cNvPr>
          <p:cNvSpPr txBox="1"/>
          <p:nvPr/>
        </p:nvSpPr>
        <p:spPr>
          <a:xfrm>
            <a:off x="2351695" y="2342711"/>
            <a:ext cx="2964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t = 1h         d = 20 km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6164C26-FF8D-C434-5C2B-9335938AA78F}"/>
              </a:ext>
            </a:extLst>
          </p:cNvPr>
          <p:cNvSpPr txBox="1"/>
          <p:nvPr/>
        </p:nvSpPr>
        <p:spPr>
          <a:xfrm>
            <a:off x="2351695" y="2748606"/>
            <a:ext cx="2964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t = 2h         d = 40 km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9E80AC-80A8-9B4B-635D-3C6AF188DEEE}"/>
              </a:ext>
            </a:extLst>
          </p:cNvPr>
          <p:cNvSpPr txBox="1"/>
          <p:nvPr/>
        </p:nvSpPr>
        <p:spPr>
          <a:xfrm>
            <a:off x="2351695" y="3162477"/>
            <a:ext cx="2964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t = 3h         d = 60 km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2498C1AE-C142-18DD-9D4E-2E201DF1CF1B}"/>
                  </a:ext>
                </a:extLst>
              </p:cNvPr>
              <p:cNvSpPr txBox="1"/>
              <p:nvPr/>
            </p:nvSpPr>
            <p:spPr>
              <a:xfrm>
                <a:off x="3049201" y="3933561"/>
                <a:ext cx="1912383" cy="584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i="1" dirty="0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pt-BR" sz="3200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pt-BR" sz="3200" i="1" dirty="0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pt-BR" sz="3200" i="1" dirty="0" smtClean="0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pt-BR" sz="3200" i="1" dirty="0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2498C1AE-C142-18DD-9D4E-2E201DF1C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201" y="3933561"/>
                <a:ext cx="1912383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aixaDeTexto 25">
            <a:extLst>
              <a:ext uri="{FF2B5EF4-FFF2-40B4-BE49-F238E27FC236}">
                <a16:creationId xmlns:a16="http://schemas.microsoft.com/office/drawing/2014/main" id="{502CDE87-491B-213C-5017-6E5F28D87076}"/>
              </a:ext>
            </a:extLst>
          </p:cNvPr>
          <p:cNvSpPr txBox="1"/>
          <p:nvPr/>
        </p:nvSpPr>
        <p:spPr>
          <a:xfrm>
            <a:off x="2122466" y="1594274"/>
            <a:ext cx="3049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chemeClr val="accent6"/>
                </a:solidFill>
              </a:rPr>
              <a:t>Selecionando o carro A</a:t>
            </a:r>
            <a:endParaRPr lang="pt-BR" sz="1050" b="1" dirty="0">
              <a:solidFill>
                <a:schemeClr val="accent6"/>
              </a:solidFill>
            </a:endParaRPr>
          </a:p>
        </p:txBody>
      </p:sp>
      <p:graphicFrame>
        <p:nvGraphicFramePr>
          <p:cNvPr id="27" name="Gráfico 26">
            <a:extLst>
              <a:ext uri="{FF2B5EF4-FFF2-40B4-BE49-F238E27FC236}">
                <a16:creationId xmlns:a16="http://schemas.microsoft.com/office/drawing/2014/main" id="{6E7E8E77-11F1-64E7-C6A8-A626A449C3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9613916"/>
              </p:ext>
            </p:extLst>
          </p:nvPr>
        </p:nvGraphicFramePr>
        <p:xfrm>
          <a:off x="5411438" y="1724496"/>
          <a:ext cx="3592082" cy="2574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8" name="CaixaDeTexto 27">
            <a:extLst>
              <a:ext uri="{FF2B5EF4-FFF2-40B4-BE49-F238E27FC236}">
                <a16:creationId xmlns:a16="http://schemas.microsoft.com/office/drawing/2014/main" id="{DD2CDB78-D830-A545-D4F3-F9DA280B97B0}"/>
              </a:ext>
            </a:extLst>
          </p:cNvPr>
          <p:cNvSpPr txBox="1"/>
          <p:nvPr/>
        </p:nvSpPr>
        <p:spPr>
          <a:xfrm>
            <a:off x="2446804" y="4572655"/>
            <a:ext cx="2662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chemeClr val="accent6"/>
                </a:solidFill>
              </a:rPr>
              <a:t>Distância percorrida</a:t>
            </a:r>
            <a:endParaRPr lang="pt-BR" sz="105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1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26" grpId="0"/>
      <p:bldGraphic spid="27" grpId="0">
        <p:bldAsOne/>
      </p:bldGraphic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0D2BB40C-1A7C-81C6-248F-CB42C4AAED5E}"/>
              </a:ext>
            </a:extLst>
          </p:cNvPr>
          <p:cNvGrpSpPr/>
          <p:nvPr/>
        </p:nvGrpSpPr>
        <p:grpSpPr>
          <a:xfrm>
            <a:off x="408572" y="1424076"/>
            <a:ext cx="9798644" cy="1147674"/>
            <a:chOff x="1885706" y="935529"/>
            <a:chExt cx="9798644" cy="1147674"/>
          </a:xfrm>
        </p:grpSpPr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3D2561DD-2D13-A34D-A206-667978AD147E}"/>
                </a:ext>
              </a:extLst>
            </p:cNvPr>
            <p:cNvCxnSpPr/>
            <p:nvPr/>
          </p:nvCxnSpPr>
          <p:spPr>
            <a:xfrm>
              <a:off x="2280863" y="1489753"/>
              <a:ext cx="7695344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FE0277AC-938F-89CA-0AB0-9E46E5EA2E41}"/>
                </a:ext>
              </a:extLst>
            </p:cNvPr>
            <p:cNvSpPr/>
            <p:nvPr/>
          </p:nvSpPr>
          <p:spPr>
            <a:xfrm>
              <a:off x="2263312" y="1335640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00262E20-F312-46D8-83FE-426A2ABCEE0D}"/>
                </a:ext>
              </a:extLst>
            </p:cNvPr>
            <p:cNvSpPr/>
            <p:nvPr/>
          </p:nvSpPr>
          <p:spPr>
            <a:xfrm>
              <a:off x="9709079" y="1335639"/>
              <a:ext cx="267128" cy="31849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0DA559AE-F0EF-7F30-BC7A-EEE9A503A4BA}"/>
                </a:ext>
              </a:extLst>
            </p:cNvPr>
            <p:cNvSpPr txBox="1"/>
            <p:nvPr/>
          </p:nvSpPr>
          <p:spPr>
            <a:xfrm>
              <a:off x="1885706" y="976954"/>
              <a:ext cx="15177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A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6AC405A0-D882-EE0C-71DC-911373AEE40C}"/>
                </a:ext>
              </a:extLst>
            </p:cNvPr>
            <p:cNvSpPr txBox="1"/>
            <p:nvPr/>
          </p:nvSpPr>
          <p:spPr>
            <a:xfrm>
              <a:off x="9208898" y="935529"/>
              <a:ext cx="24754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Cidade B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7CA6A680-EBB2-EDBB-2B33-31F328720E2C}"/>
                </a:ext>
              </a:extLst>
            </p:cNvPr>
            <p:cNvSpPr txBox="1"/>
            <p:nvPr/>
          </p:nvSpPr>
          <p:spPr>
            <a:xfrm>
              <a:off x="9391693" y="1635454"/>
              <a:ext cx="154948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60 km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10DD1F93-ABF9-D471-BB0E-390B38CE6F95}"/>
                </a:ext>
              </a:extLst>
            </p:cNvPr>
            <p:cNvSpPr txBox="1"/>
            <p:nvPr/>
          </p:nvSpPr>
          <p:spPr>
            <a:xfrm>
              <a:off x="2110660" y="1683093"/>
              <a:ext cx="13058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000" dirty="0">
                  <a:latin typeface="Inter" panose="020B0604020202020204" charset="0"/>
                  <a:ea typeface="Inter" panose="020B0604020202020204" charset="0"/>
                </a:rPr>
                <a:t>0 km</a:t>
              </a: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BE314380-037D-6909-7CDB-DF3FA2F17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49" y="559108"/>
            <a:ext cx="1427782" cy="951585"/>
          </a:xfrm>
          <a:prstGeom prst="rect">
            <a:avLst/>
          </a:prstGeom>
        </p:spPr>
      </p:pic>
      <p:pic>
        <p:nvPicPr>
          <p:cNvPr id="18" name="Espaço Reservado para Conteúdo 5">
            <a:extLst>
              <a:ext uri="{FF2B5EF4-FFF2-40B4-BE49-F238E27FC236}">
                <a16:creationId xmlns:a16="http://schemas.microsoft.com/office/drawing/2014/main" id="{32259CCA-48EF-CB1E-1E0D-0462A7D0F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13" y="405742"/>
            <a:ext cx="1753892" cy="11674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4F871039-1497-8FDE-F4D9-8AE5A08B7681}"/>
              </a:ext>
            </a:extLst>
          </p:cNvPr>
          <p:cNvCxnSpPr>
            <a:cxnSpLocks/>
          </p:cNvCxnSpPr>
          <p:nvPr/>
        </p:nvCxnSpPr>
        <p:spPr>
          <a:xfrm flipV="1">
            <a:off x="1873778" y="1239404"/>
            <a:ext cx="1650629" cy="1257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D8C7463D-F5C3-731A-D860-A93329E697E5}"/>
                  </a:ext>
                </a:extLst>
              </p:cNvPr>
              <p:cNvSpPr txBox="1"/>
              <p:nvPr/>
            </p:nvSpPr>
            <p:spPr>
              <a:xfrm>
                <a:off x="1788645" y="503146"/>
                <a:ext cx="15614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pt-BR" sz="3200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pt-BR" sz="32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pt-BR" sz="32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pt-BR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D8C7463D-F5C3-731A-D860-A93329E697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8645" y="503146"/>
                <a:ext cx="1561453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Conector de Seta Reta 29">
            <a:extLst>
              <a:ext uri="{FF2B5EF4-FFF2-40B4-BE49-F238E27FC236}">
                <a16:creationId xmlns:a16="http://schemas.microsoft.com/office/drawing/2014/main" id="{0793DC3C-52BE-6931-63F5-088D495E8927}"/>
              </a:ext>
            </a:extLst>
          </p:cNvPr>
          <p:cNvCxnSpPr>
            <a:cxnSpLocks/>
          </p:cNvCxnSpPr>
          <p:nvPr/>
        </p:nvCxnSpPr>
        <p:spPr>
          <a:xfrm flipV="1">
            <a:off x="5156933" y="1239404"/>
            <a:ext cx="1650629" cy="12578"/>
          </a:xfrm>
          <a:prstGeom prst="straightConnector1">
            <a:avLst/>
          </a:prstGeom>
          <a:ln w="7620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aixaDeTexto 30">
                <a:extLst>
                  <a:ext uri="{FF2B5EF4-FFF2-40B4-BE49-F238E27FC236}">
                    <a16:creationId xmlns:a16="http://schemas.microsoft.com/office/drawing/2014/main" id="{1C8A51EB-A7C9-69E6-6DFA-EA7E926A03C2}"/>
                  </a:ext>
                </a:extLst>
              </p:cNvPr>
              <p:cNvSpPr txBox="1"/>
              <p:nvPr/>
            </p:nvSpPr>
            <p:spPr>
              <a:xfrm>
                <a:off x="5184697" y="503146"/>
                <a:ext cx="156145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1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1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pt-BR" sz="3200" b="1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pt-BR" sz="3200" b="1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pt-BR" sz="3200" b="1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pt-BR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1" name="CaixaDeTexto 30">
                <a:extLst>
                  <a:ext uri="{FF2B5EF4-FFF2-40B4-BE49-F238E27FC236}">
                    <a16:creationId xmlns:a16="http://schemas.microsoft.com/office/drawing/2014/main" id="{1C8A51EB-A7C9-69E6-6DFA-EA7E926A0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697" y="503146"/>
                <a:ext cx="1561453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Imagem 31">
            <a:extLst>
              <a:ext uri="{FF2B5EF4-FFF2-40B4-BE49-F238E27FC236}">
                <a16:creationId xmlns:a16="http://schemas.microsoft.com/office/drawing/2014/main" id="{D1872E2C-5180-439F-F707-9CBC79100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67" y="2704619"/>
            <a:ext cx="1427782" cy="951585"/>
          </a:xfrm>
          <a:prstGeom prst="rect">
            <a:avLst/>
          </a:prstGeom>
        </p:spPr>
      </p:pic>
      <p:pic>
        <p:nvPicPr>
          <p:cNvPr id="33" name="Espaço Reservado para Conteúdo 5">
            <a:extLst>
              <a:ext uri="{FF2B5EF4-FFF2-40B4-BE49-F238E27FC236}">
                <a16:creationId xmlns:a16="http://schemas.microsoft.com/office/drawing/2014/main" id="{BB0E8952-C64E-2D85-63B6-FD4FDB0B7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15" y="3524292"/>
            <a:ext cx="1753892" cy="1167479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CaixaDeTexto 33">
            <a:extLst>
              <a:ext uri="{FF2B5EF4-FFF2-40B4-BE49-F238E27FC236}">
                <a16:creationId xmlns:a16="http://schemas.microsoft.com/office/drawing/2014/main" id="{F6A6F82C-2E4F-9487-591A-E831BE59ED20}"/>
              </a:ext>
            </a:extLst>
          </p:cNvPr>
          <p:cNvSpPr txBox="1"/>
          <p:nvPr/>
        </p:nvSpPr>
        <p:spPr>
          <a:xfrm>
            <a:off x="2569371" y="3020705"/>
            <a:ext cx="5512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Inter" panose="020B0604020202020204" charset="0"/>
                <a:ea typeface="Inter" panose="020B0604020202020204" charset="0"/>
              </a:rPr>
              <a:t>Movimento Progressivo: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no sentido positivo do trajeto.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BC024885-CF17-D863-31D9-E98915AE296D}"/>
              </a:ext>
            </a:extLst>
          </p:cNvPr>
          <p:cNvSpPr txBox="1"/>
          <p:nvPr/>
        </p:nvSpPr>
        <p:spPr>
          <a:xfrm>
            <a:off x="2366237" y="2457703"/>
            <a:ext cx="5993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latin typeface="Inter" panose="020B0604020202020204" charset="0"/>
                <a:ea typeface="Inter" panose="020B0604020202020204" charset="0"/>
              </a:rPr>
              <a:t>Qual o tipo de movimento de cada um?</a:t>
            </a:r>
          </a:p>
        </p:txBody>
      </p:sp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2767D54E-926E-45F2-0719-74F4C752235E}"/>
              </a:ext>
            </a:extLst>
          </p:cNvPr>
          <p:cNvCxnSpPr>
            <a:cxnSpLocks/>
          </p:cNvCxnSpPr>
          <p:nvPr/>
        </p:nvCxnSpPr>
        <p:spPr>
          <a:xfrm>
            <a:off x="1897431" y="3254263"/>
            <a:ext cx="64384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6F94D4AD-4B74-E02F-035F-BABDA23E461A}"/>
              </a:ext>
            </a:extLst>
          </p:cNvPr>
          <p:cNvSpPr txBox="1"/>
          <p:nvPr/>
        </p:nvSpPr>
        <p:spPr>
          <a:xfrm>
            <a:off x="2569371" y="4071164"/>
            <a:ext cx="5512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Inter" panose="020B0604020202020204" charset="0"/>
                <a:ea typeface="Inter" panose="020B0604020202020204" charset="0"/>
              </a:rPr>
              <a:t>Movimento Retrogrado: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no sentido negativo do trajeto.</a:t>
            </a:r>
          </a:p>
        </p:txBody>
      </p:sp>
      <p:cxnSp>
        <p:nvCxnSpPr>
          <p:cNvPr id="40" name="Conector de Seta Reta 39">
            <a:extLst>
              <a:ext uri="{FF2B5EF4-FFF2-40B4-BE49-F238E27FC236}">
                <a16:creationId xmlns:a16="http://schemas.microsoft.com/office/drawing/2014/main" id="{F3F84B1A-749F-5095-5C6E-190D4D4F4D74}"/>
              </a:ext>
            </a:extLst>
          </p:cNvPr>
          <p:cNvCxnSpPr>
            <a:cxnSpLocks/>
          </p:cNvCxnSpPr>
          <p:nvPr/>
        </p:nvCxnSpPr>
        <p:spPr>
          <a:xfrm>
            <a:off x="1962428" y="4359163"/>
            <a:ext cx="643840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82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4" grpId="0"/>
      <p:bldP spid="36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Deslocamento escalar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009406" y="1449301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Mudança de espaço da posição de partida para a posição de chegada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/>
              <p:nvPr/>
            </p:nvSpPr>
            <p:spPr>
              <a:xfrm>
                <a:off x="3309144" y="2879400"/>
                <a:ext cx="2761525" cy="62421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32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32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144" y="2879400"/>
                <a:ext cx="2761525" cy="6242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ixaDeTexto 5">
            <a:extLst>
              <a:ext uri="{FF2B5EF4-FFF2-40B4-BE49-F238E27FC236}">
                <a16:creationId xmlns:a16="http://schemas.microsoft.com/office/drawing/2014/main" id="{59624258-6EF8-89F8-F145-2398FFC87569}"/>
              </a:ext>
            </a:extLst>
          </p:cNvPr>
          <p:cNvSpPr txBox="1"/>
          <p:nvPr/>
        </p:nvSpPr>
        <p:spPr>
          <a:xfrm>
            <a:off x="4935071" y="3847372"/>
            <a:ext cx="26997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Unidade de medida: metros (m)</a:t>
            </a:r>
          </a:p>
        </p:txBody>
      </p:sp>
    </p:spTree>
    <p:extLst>
      <p:ext uri="{BB962C8B-B14F-4D97-AF65-F5344CB8AC3E}">
        <p14:creationId xmlns:p14="http://schemas.microsoft.com/office/powerpoint/2010/main" val="3284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5" grpId="0"/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No trajeto em que um móvel parte do ponto A, vai até o 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ponto B, de onde segue até o ponto C, determine: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B;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b) o deslocamento de B a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c)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d) a distância efetivamente percorrida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C.</a:t>
            </a:r>
            <a:endParaRPr lang="pt-BR" sz="24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E7BC9FD-3F92-FADA-6174-FC01AF8B1AB3}"/>
              </a:ext>
            </a:extLst>
          </p:cNvPr>
          <p:cNvGrpSpPr/>
          <p:nvPr/>
        </p:nvGrpSpPr>
        <p:grpSpPr>
          <a:xfrm>
            <a:off x="212532" y="2110032"/>
            <a:ext cx="5795133" cy="1368589"/>
            <a:chOff x="562156" y="3051325"/>
            <a:chExt cx="5795133" cy="1368589"/>
          </a:xfrm>
        </p:grpSpPr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51C24BB0-AACD-632F-02A0-03011A3B5E7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49C3A0BD-49A2-7918-C166-30233A581599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69" r="-11215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AD789A82-75B7-A621-3DB8-5E7EB29A4A57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4FADAD5-2DDF-5524-D52F-FE8676C24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7147CD33-B630-5736-218C-B618C1FBF2B0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48C55CF0-27AB-5109-016B-DA74F0750AA7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5714" r="-17143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6190" r="-2381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741" r="-8148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1340" r="-1134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4839" r="-12097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/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2917" r="-1875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/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277" r="-21277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/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913" r="-17391"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5898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No trajeto em que um móvel parte do ponto A, vai até o 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ponto B, de onde segue até o ponto C, determine: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B;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b) o deslocamento de B a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c)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d) a distância efetivamente percorrida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C.</a:t>
            </a:r>
            <a:endParaRPr lang="pt-BR" sz="24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E7BC9FD-3F92-FADA-6174-FC01AF8B1AB3}"/>
              </a:ext>
            </a:extLst>
          </p:cNvPr>
          <p:cNvGrpSpPr/>
          <p:nvPr/>
        </p:nvGrpSpPr>
        <p:grpSpPr>
          <a:xfrm>
            <a:off x="212532" y="2110032"/>
            <a:ext cx="5795133" cy="1368589"/>
            <a:chOff x="562156" y="3051325"/>
            <a:chExt cx="5795133" cy="1368589"/>
          </a:xfrm>
        </p:grpSpPr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51C24BB0-AACD-632F-02A0-03011A3B5E7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49C3A0BD-49A2-7918-C166-30233A581599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69" r="-11215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AD789A82-75B7-A621-3DB8-5E7EB29A4A57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4FADAD5-2DDF-5524-D52F-FE8676C24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7147CD33-B630-5736-218C-B618C1FBF2B0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48C55CF0-27AB-5109-016B-DA74F0750AA7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5714" r="-17143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6190" r="-2381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741" r="-8148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1340" r="-1134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4839" r="-12097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/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2917" r="-1875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/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277" r="-21277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/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913" r="-17391"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/>
              <p:nvPr/>
            </p:nvSpPr>
            <p:spPr>
              <a:xfrm>
                <a:off x="1586044" y="3774347"/>
                <a:ext cx="6624314" cy="10772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320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−100</m:t>
                          </m:r>
                        </m:e>
                      </m:d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−50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−50 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044" y="3774347"/>
                <a:ext cx="6624314" cy="107721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>
            <a:extLst>
              <a:ext uri="{FF2B5EF4-FFF2-40B4-BE49-F238E27FC236}">
                <a16:creationId xmlns:a16="http://schemas.microsoft.com/office/drawing/2014/main" id="{AED9801B-BC53-FBB0-8F61-B1BE77B74614}"/>
              </a:ext>
            </a:extLst>
          </p:cNvPr>
          <p:cNvSpPr txBox="1"/>
          <p:nvPr/>
        </p:nvSpPr>
        <p:spPr>
          <a:xfrm>
            <a:off x="1226982" y="3513284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a)</a:t>
            </a:r>
          </a:p>
        </p:txBody>
      </p:sp>
    </p:spTree>
    <p:extLst>
      <p:ext uri="{BB962C8B-B14F-4D97-AF65-F5344CB8AC3E}">
        <p14:creationId xmlns:p14="http://schemas.microsoft.com/office/powerpoint/2010/main" val="320645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No trajeto em que um móvel parte do ponto A, vai até o 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ponto B, de onde segue até o ponto C, determine: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B;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b) o deslocamento de B a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c)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d) a distância efetivamente percorrida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C.</a:t>
            </a:r>
            <a:endParaRPr lang="pt-BR" sz="24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E7BC9FD-3F92-FADA-6174-FC01AF8B1AB3}"/>
              </a:ext>
            </a:extLst>
          </p:cNvPr>
          <p:cNvGrpSpPr/>
          <p:nvPr/>
        </p:nvGrpSpPr>
        <p:grpSpPr>
          <a:xfrm>
            <a:off x="212532" y="2110032"/>
            <a:ext cx="5795133" cy="1368589"/>
            <a:chOff x="562156" y="3051325"/>
            <a:chExt cx="5795133" cy="1368589"/>
          </a:xfrm>
        </p:grpSpPr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51C24BB0-AACD-632F-02A0-03011A3B5E7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49C3A0BD-49A2-7918-C166-30233A581599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69" r="-11215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AD789A82-75B7-A621-3DB8-5E7EB29A4A57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4FADAD5-2DDF-5524-D52F-FE8676C24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7147CD33-B630-5736-218C-B618C1FBF2B0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48C55CF0-27AB-5109-016B-DA74F0750AA7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5714" r="-17143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6190" r="-2381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741" r="-8148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1340" r="-1134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4839" r="-12097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/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2917" r="-1875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/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277" r="-21277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/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913" r="-17391"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/>
              <p:nvPr/>
            </p:nvSpPr>
            <p:spPr>
              <a:xfrm>
                <a:off x="1586044" y="3774347"/>
                <a:ext cx="6717801" cy="10772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𝐵𝐶</m:t>
                          </m:r>
                        </m:sub>
                      </m:sSub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320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e>
                      </m:d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−100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𝐵𝐶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200 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044" y="3774347"/>
                <a:ext cx="6717801" cy="107721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>
            <a:extLst>
              <a:ext uri="{FF2B5EF4-FFF2-40B4-BE49-F238E27FC236}">
                <a16:creationId xmlns:a16="http://schemas.microsoft.com/office/drawing/2014/main" id="{AED9801B-BC53-FBB0-8F61-B1BE77B74614}"/>
              </a:ext>
            </a:extLst>
          </p:cNvPr>
          <p:cNvSpPr txBox="1"/>
          <p:nvPr/>
        </p:nvSpPr>
        <p:spPr>
          <a:xfrm>
            <a:off x="1226982" y="3513284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252100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No trajeto em que um móvel parte do ponto A, vai até o 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ponto B, de onde segue até o ponto C, determine: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B;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b) o deslocamento de B a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c)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d) a distância efetivamente percorrida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C.</a:t>
            </a:r>
            <a:endParaRPr lang="pt-BR" sz="24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E7BC9FD-3F92-FADA-6174-FC01AF8B1AB3}"/>
              </a:ext>
            </a:extLst>
          </p:cNvPr>
          <p:cNvGrpSpPr/>
          <p:nvPr/>
        </p:nvGrpSpPr>
        <p:grpSpPr>
          <a:xfrm>
            <a:off x="212532" y="2110032"/>
            <a:ext cx="5795133" cy="1368589"/>
            <a:chOff x="562156" y="3051325"/>
            <a:chExt cx="5795133" cy="1368589"/>
          </a:xfrm>
        </p:grpSpPr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51C24BB0-AACD-632F-02A0-03011A3B5E7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49C3A0BD-49A2-7918-C166-30233A581599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69" r="-11215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AD789A82-75B7-A621-3DB8-5E7EB29A4A57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4FADAD5-2DDF-5524-D52F-FE8676C24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7147CD33-B630-5736-218C-B618C1FBF2B0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48C55CF0-27AB-5109-016B-DA74F0750AA7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5714" r="-17143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6190" r="-2381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741" r="-8148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1340" r="-1134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4839" r="-12097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/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2917" r="-1875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/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277" r="-21277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/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913" r="-17391"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/>
              <p:nvPr/>
            </p:nvSpPr>
            <p:spPr>
              <a:xfrm>
                <a:off x="1586044" y="3774347"/>
                <a:ext cx="6434582" cy="10772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sub>
                      </m:sSub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320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e>
                      </m:d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−50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150 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044" y="3774347"/>
                <a:ext cx="6434582" cy="107721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>
            <a:extLst>
              <a:ext uri="{FF2B5EF4-FFF2-40B4-BE49-F238E27FC236}">
                <a16:creationId xmlns:a16="http://schemas.microsoft.com/office/drawing/2014/main" id="{AED9801B-BC53-FBB0-8F61-B1BE77B74614}"/>
              </a:ext>
            </a:extLst>
          </p:cNvPr>
          <p:cNvSpPr txBox="1"/>
          <p:nvPr/>
        </p:nvSpPr>
        <p:spPr>
          <a:xfrm>
            <a:off x="1226982" y="3513284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c)</a:t>
            </a:r>
          </a:p>
        </p:txBody>
      </p:sp>
    </p:spTree>
    <p:extLst>
      <p:ext uri="{BB962C8B-B14F-4D97-AF65-F5344CB8AC3E}">
        <p14:creationId xmlns:p14="http://schemas.microsoft.com/office/powerpoint/2010/main" val="8989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No trajeto em que um móvel parte do ponto A, vai até o 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ponto B, de onde segue até o ponto C, determine: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B;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b) o deslocamento de B a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c) o deslocamento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C;</a:t>
            </a:r>
          </a:p>
          <a:p>
            <a:pPr algn="just"/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d) a distância efetivamente percorrida de A </a:t>
            </a:r>
            <a:r>
              <a:rPr lang="pt-BR" sz="2000" dirty="0" err="1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</a:t>
            </a:r>
            <a:r>
              <a:rPr lang="pt-BR" sz="20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 C.</a:t>
            </a:r>
            <a:endParaRPr lang="pt-BR" sz="24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E7BC9FD-3F92-FADA-6174-FC01AF8B1AB3}"/>
              </a:ext>
            </a:extLst>
          </p:cNvPr>
          <p:cNvGrpSpPr/>
          <p:nvPr/>
        </p:nvGrpSpPr>
        <p:grpSpPr>
          <a:xfrm>
            <a:off x="212532" y="2110032"/>
            <a:ext cx="5795133" cy="1368589"/>
            <a:chOff x="562156" y="3051325"/>
            <a:chExt cx="5795133" cy="1368589"/>
          </a:xfrm>
        </p:grpSpPr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51C24BB0-AACD-632F-02A0-03011A3B5E7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49C3A0BD-49A2-7918-C166-30233A581599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6" name="CaixaDeTexto 15">
                  <a:extLst>
                    <a:ext uri="{FF2B5EF4-FFF2-40B4-BE49-F238E27FC236}">
                      <a16:creationId xmlns:a16="http://schemas.microsoft.com/office/drawing/2014/main" id="{3C9EC39B-70B6-9379-9099-61DFA9F77F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69" r="-11215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AD789A82-75B7-A621-3DB8-5E7EB29A4A57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4FADAD5-2DDF-5524-D52F-FE8676C24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7147CD33-B630-5736-218C-B618C1FBF2B0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48C55CF0-27AB-5109-016B-DA74F0750AA7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F95D1E23-AD70-8221-308E-A238DB2DB6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5714" r="-17143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2" name="CaixaDeTexto 21">
                  <a:extLst>
                    <a:ext uri="{FF2B5EF4-FFF2-40B4-BE49-F238E27FC236}">
                      <a16:creationId xmlns:a16="http://schemas.microsoft.com/office/drawing/2014/main" id="{60119F51-A147-DBAB-7AC1-A0EC54450A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6190" r="-2381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DBACCB87-B93B-89B4-D823-C7D6CC7C4C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741" r="-8148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4" name="CaixaDeTexto 23">
                  <a:extLst>
                    <a:ext uri="{FF2B5EF4-FFF2-40B4-BE49-F238E27FC236}">
                      <a16:creationId xmlns:a16="http://schemas.microsoft.com/office/drawing/2014/main" id="{E1423955-E167-9D67-CB99-273E5BB170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1340" r="-1134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5" name="CaixaDeTexto 24">
                  <a:extLst>
                    <a:ext uri="{FF2B5EF4-FFF2-40B4-BE49-F238E27FC236}">
                      <a16:creationId xmlns:a16="http://schemas.microsoft.com/office/drawing/2014/main" id="{5E37BAD3-81FF-15C4-B518-F42F1D0898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4839" r="-12097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/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6" name="CaixaDeTexto 25">
                  <a:extLst>
                    <a:ext uri="{FF2B5EF4-FFF2-40B4-BE49-F238E27FC236}">
                      <a16:creationId xmlns:a16="http://schemas.microsoft.com/office/drawing/2014/main" id="{8E34EF07-80DA-3DEC-0D85-11C3717377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7966" y="3051325"/>
                  <a:ext cx="295209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2917" r="-1875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/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AD1E94ED-CB0F-9D67-E897-69558959A4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1873" y="3052479"/>
                  <a:ext cx="283539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277" r="-21277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/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3B7196AE-5AD5-1F95-B69C-ACEDB1C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8117" y="3073119"/>
                  <a:ext cx="283539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913" r="-17391"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/>
              <p:nvPr/>
            </p:nvSpPr>
            <p:spPr>
              <a:xfrm>
                <a:off x="1586044" y="3774347"/>
                <a:ext cx="6364756" cy="10772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pt-BR" sz="3200" b="0" i="1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sub>
                      </m:sSub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d>
                        <m:dPr>
                          <m:begChr m:val="|"/>
                          <m:endChr m:val="|"/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  <m:r>
                        <a:rPr lang="pt-BR" sz="32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=50+200</m:t>
                      </m:r>
                    </m:oMath>
                    <m:oMath xmlns:m="http://schemas.openxmlformats.org/officeDocument/2006/math">
                      <m:r>
                        <a:rPr lang="pt-BR" sz="32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250 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044" y="3774347"/>
                <a:ext cx="6364756" cy="107721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>
            <a:extLst>
              <a:ext uri="{FF2B5EF4-FFF2-40B4-BE49-F238E27FC236}">
                <a16:creationId xmlns:a16="http://schemas.microsoft.com/office/drawing/2014/main" id="{AED9801B-BC53-FBB0-8F61-B1BE77B74614}"/>
              </a:ext>
            </a:extLst>
          </p:cNvPr>
          <p:cNvSpPr txBox="1"/>
          <p:nvPr/>
        </p:nvSpPr>
        <p:spPr>
          <a:xfrm>
            <a:off x="1226982" y="3513284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d)</a:t>
            </a:r>
          </a:p>
        </p:txBody>
      </p:sp>
    </p:spTree>
    <p:extLst>
      <p:ext uri="{BB962C8B-B14F-4D97-AF65-F5344CB8AC3E}">
        <p14:creationId xmlns:p14="http://schemas.microsoft.com/office/powerpoint/2010/main" val="300321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Velocidade escalar média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009406" y="1449301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Razão entre o deslocamento realizado por um móvel e o tempo necessário para perfazê-lo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/>
              <p:nvPr/>
            </p:nvSpPr>
            <p:spPr>
              <a:xfrm>
                <a:off x="3683197" y="2700863"/>
                <a:ext cx="1738488" cy="1017523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i="1" dirty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i="1" dirty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pt-BR" sz="3200" i="1" dirty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197" y="2700863"/>
                <a:ext cx="1738488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C6366036-78A0-B276-E3F7-B008D2FF461C}"/>
                  </a:ext>
                </a:extLst>
              </p:cNvPr>
              <p:cNvSpPr txBox="1"/>
              <p:nvPr/>
            </p:nvSpPr>
            <p:spPr>
              <a:xfrm>
                <a:off x="1565951" y="3923431"/>
                <a:ext cx="2117246" cy="4912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24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24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C6366036-78A0-B276-E3F7-B008D2FF4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5951" y="3923431"/>
                <a:ext cx="2117246" cy="491288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AEC5403B-E33E-BF8B-23F2-7062DF7EEF82}"/>
                  </a:ext>
                </a:extLst>
              </p:cNvPr>
              <p:cNvSpPr txBox="1"/>
              <p:nvPr/>
            </p:nvSpPr>
            <p:spPr>
              <a:xfrm>
                <a:off x="1530475" y="4547641"/>
                <a:ext cx="2061975" cy="4912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24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24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AEC5403B-E33E-BF8B-23F2-7062DF7EE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475" y="4547641"/>
                <a:ext cx="2061975" cy="491288"/>
              </a:xfrm>
              <a:prstGeom prst="rect">
                <a:avLst/>
              </a:prstGeom>
              <a:blipFill>
                <a:blip r:embed="rId5"/>
                <a:stretch>
                  <a:fillRect b="-123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ixaDeTexto 5">
            <a:extLst>
              <a:ext uri="{FF2B5EF4-FFF2-40B4-BE49-F238E27FC236}">
                <a16:creationId xmlns:a16="http://schemas.microsoft.com/office/drawing/2014/main" id="{C4C6A3FF-07FA-C450-55E1-096E4B787062}"/>
              </a:ext>
            </a:extLst>
          </p:cNvPr>
          <p:cNvSpPr txBox="1"/>
          <p:nvPr/>
        </p:nvSpPr>
        <p:spPr>
          <a:xfrm>
            <a:off x="6202967" y="2887853"/>
            <a:ext cx="28232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pt-BR" dirty="0">
                <a:latin typeface="Inter" panose="020B0604020202020204" charset="0"/>
                <a:ea typeface="Inter" panose="020B0604020202020204" charset="0"/>
              </a:rPr>
              <a:t>Unidade de medida: </a:t>
            </a:r>
          </a:p>
          <a:p>
            <a:pPr algn="just"/>
            <a:r>
              <a:rPr lang="pt-BR" dirty="0">
                <a:latin typeface="Inter" panose="020B0604020202020204" charset="0"/>
                <a:ea typeface="Inter" panose="020B0604020202020204" charset="0"/>
              </a:rPr>
              <a:t>metros por segundos (m/s)</a:t>
            </a:r>
            <a:br>
              <a:rPr lang="pt-BR" dirty="0">
                <a:latin typeface="Inter" panose="020B0604020202020204" charset="0"/>
                <a:ea typeface="Inter" panose="020B0604020202020204" charset="0"/>
              </a:rPr>
            </a:br>
            <a:r>
              <a:rPr lang="pt-BR" dirty="0">
                <a:latin typeface="Inter" panose="020B0604020202020204" charset="0"/>
                <a:ea typeface="Inter" panose="020B0604020202020204" charset="0"/>
              </a:rPr>
              <a:t>ou quilômetros por hora (km/h)</a:t>
            </a:r>
          </a:p>
        </p:txBody>
      </p:sp>
    </p:spTree>
    <p:extLst>
      <p:ext uri="{BB962C8B-B14F-4D97-AF65-F5344CB8AC3E}">
        <p14:creationId xmlns:p14="http://schemas.microsoft.com/office/powerpoint/2010/main" val="336052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5" grpId="0"/>
      <p:bldP spid="4" grpId="0" animBg="1"/>
      <p:bldP spid="2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43"/>
          <p:cNvSpPr txBox="1">
            <a:spLocks noGrp="1"/>
          </p:cNvSpPr>
          <p:nvPr>
            <p:ph type="title" idx="2"/>
          </p:nvPr>
        </p:nvSpPr>
        <p:spPr>
          <a:xfrm>
            <a:off x="2123250" y="1130763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uFill>
                  <a:noFill/>
                </a:uFill>
                <a:hlinkClick r:id="rId3" action="ppaction://hlinksldjump"/>
              </a:rPr>
              <a:t>01</a:t>
            </a:r>
            <a:endParaRPr dirty="0"/>
          </a:p>
        </p:txBody>
      </p:sp>
      <p:sp>
        <p:nvSpPr>
          <p:cNvPr id="956" name="Google Shape;956;p43"/>
          <p:cNvSpPr txBox="1">
            <a:spLocks noGrp="1"/>
          </p:cNvSpPr>
          <p:nvPr>
            <p:ph type="title" idx="4"/>
          </p:nvPr>
        </p:nvSpPr>
        <p:spPr>
          <a:xfrm>
            <a:off x="2123250" y="2876647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4" action="ppaction://hlinksldjump"/>
              </a:rPr>
              <a:t>03</a:t>
            </a:r>
            <a:endParaRPr dirty="0"/>
          </a:p>
        </p:txBody>
      </p:sp>
      <p:sp>
        <p:nvSpPr>
          <p:cNvPr id="957" name="Google Shape;957;p43"/>
          <p:cNvSpPr txBox="1">
            <a:spLocks noGrp="1"/>
          </p:cNvSpPr>
          <p:nvPr>
            <p:ph type="title" idx="7"/>
          </p:nvPr>
        </p:nvSpPr>
        <p:spPr>
          <a:xfrm>
            <a:off x="5843850" y="1133229"/>
            <a:ext cx="11769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rId5" action="ppaction://hlinksldjump"/>
              </a:rPr>
              <a:t>02</a:t>
            </a:r>
            <a:endParaRPr dirty="0"/>
          </a:p>
        </p:txBody>
      </p:sp>
      <p:sp>
        <p:nvSpPr>
          <p:cNvPr id="958" name="Google Shape;958;p43"/>
          <p:cNvSpPr txBox="1">
            <a:spLocks noGrp="1"/>
          </p:cNvSpPr>
          <p:nvPr>
            <p:ph type="title" idx="13"/>
          </p:nvPr>
        </p:nvSpPr>
        <p:spPr>
          <a:xfrm>
            <a:off x="5843850" y="2876647"/>
            <a:ext cx="11769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uFill>
                  <a:noFill/>
                </a:uFill>
                <a:hlinkClick r:id="" action="ppaction://noaction"/>
              </a:rPr>
              <a:t>04</a:t>
            </a:r>
            <a:endParaRPr dirty="0"/>
          </a:p>
        </p:txBody>
      </p:sp>
      <p:sp>
        <p:nvSpPr>
          <p:cNvPr id="959" name="Google Shape;959;p43"/>
          <p:cNvSpPr txBox="1">
            <a:spLocks noGrp="1"/>
          </p:cNvSpPr>
          <p:nvPr>
            <p:ph type="title"/>
          </p:nvPr>
        </p:nvSpPr>
        <p:spPr>
          <a:xfrm>
            <a:off x="1499100" y="429800"/>
            <a:ext cx="614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SUMÁRIO</a:t>
            </a:r>
            <a:endParaRPr dirty="0"/>
          </a:p>
        </p:txBody>
      </p:sp>
      <p:sp>
        <p:nvSpPr>
          <p:cNvPr id="960" name="Google Shape;960;p43"/>
          <p:cNvSpPr txBox="1">
            <a:spLocks noGrp="1"/>
          </p:cNvSpPr>
          <p:nvPr>
            <p:ph type="subTitle" idx="1"/>
          </p:nvPr>
        </p:nvSpPr>
        <p:spPr>
          <a:xfrm>
            <a:off x="851400" y="1803413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uFill>
                  <a:noFill/>
                </a:uFill>
              </a:rPr>
              <a:t>Introdução</a:t>
            </a:r>
            <a:endParaRPr dirty="0"/>
          </a:p>
        </p:txBody>
      </p:sp>
      <p:sp>
        <p:nvSpPr>
          <p:cNvPr id="962" name="Google Shape;962;p43"/>
          <p:cNvSpPr txBox="1">
            <a:spLocks noGrp="1"/>
          </p:cNvSpPr>
          <p:nvPr>
            <p:ph type="subTitle" idx="5"/>
          </p:nvPr>
        </p:nvSpPr>
        <p:spPr>
          <a:xfrm>
            <a:off x="851400" y="3561050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MRU e MUV</a:t>
            </a:r>
            <a:endParaRPr dirty="0"/>
          </a:p>
        </p:txBody>
      </p:sp>
      <p:sp>
        <p:nvSpPr>
          <p:cNvPr id="964" name="Google Shape;964;p43"/>
          <p:cNvSpPr txBox="1">
            <a:spLocks noGrp="1"/>
          </p:cNvSpPr>
          <p:nvPr>
            <p:ph type="subTitle" idx="8"/>
          </p:nvPr>
        </p:nvSpPr>
        <p:spPr>
          <a:xfrm>
            <a:off x="4572000" y="1803413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Conceitos básicos</a:t>
            </a:r>
            <a:endParaRPr dirty="0"/>
          </a:p>
        </p:txBody>
      </p:sp>
      <p:sp>
        <p:nvSpPr>
          <p:cNvPr id="966" name="Google Shape;966;p43"/>
          <p:cNvSpPr txBox="1">
            <a:spLocks noGrp="1"/>
          </p:cNvSpPr>
          <p:nvPr>
            <p:ph type="subTitle" idx="14"/>
          </p:nvPr>
        </p:nvSpPr>
        <p:spPr>
          <a:xfrm>
            <a:off x="4572000" y="3551400"/>
            <a:ext cx="3720600" cy="4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Lançamento vertical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Velocidade escalar instantânea (v)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103535" y="1840664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Valor da velocidade em determinado instante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40D70658-26E5-7651-E35E-2530E40BF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844" y="2571750"/>
            <a:ext cx="2507695" cy="215562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68A66A7-35E2-A62C-FBF0-258DCCF393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869"/>
          <a:stretch/>
        </p:blipFill>
        <p:spPr>
          <a:xfrm>
            <a:off x="4672115" y="2228590"/>
            <a:ext cx="2891674" cy="269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Conversão de velocidade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A3C882DA-A49E-59E0-E1DF-39515889868B}"/>
                  </a:ext>
                </a:extLst>
              </p:cNvPr>
              <p:cNvSpPr txBox="1"/>
              <p:nvPr/>
            </p:nvSpPr>
            <p:spPr>
              <a:xfrm>
                <a:off x="2321745" y="1221042"/>
                <a:ext cx="4385368" cy="70923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72</m:t>
                      </m:r>
                      <m:f>
                        <m:fPr>
                          <m:ctrlP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𝑘𝑚</m:t>
                          </m:r>
                        </m:num>
                        <m:den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den>
                      </m:f>
                      <m:r>
                        <a:rPr lang="pt-BR" sz="20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=72.</m:t>
                      </m:r>
                      <m:f>
                        <m:fPr>
                          <m:ctrlPr>
                            <a:rPr lang="pt-BR" sz="20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1000</m:t>
                          </m:r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3600</m:t>
                          </m:r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pt-BR" sz="20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=72.</m:t>
                      </m:r>
                      <m:f>
                        <m:fPr>
                          <m:ctrlP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3,6</m:t>
                          </m:r>
                        </m:den>
                      </m:f>
                      <m:r>
                        <a:rPr lang="pt-BR" sz="20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=20</m:t>
                      </m:r>
                      <m:f>
                        <m:fPr>
                          <m:ctrlP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pt-BR" sz="20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pt-BR" sz="20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A3C882DA-A49E-59E0-E1DF-395158898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745" y="1221042"/>
                <a:ext cx="4385368" cy="7092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m 8">
            <a:extLst>
              <a:ext uri="{FF2B5EF4-FFF2-40B4-BE49-F238E27FC236}">
                <a16:creationId xmlns:a16="http://schemas.microsoft.com/office/drawing/2014/main" id="{64189877-993A-2E71-79F3-14271BE53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05208">
            <a:off x="3949104" y="3498051"/>
            <a:ext cx="1223667" cy="107886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01BE3D3-2D8B-0168-A83F-3BCBBF963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189889">
            <a:off x="4239531" y="2746470"/>
            <a:ext cx="1223667" cy="10788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B1741A86-AC47-7E0A-D7AB-6F6B0BFA898A}"/>
                  </a:ext>
                </a:extLst>
              </p:cNvPr>
              <p:cNvSpPr/>
              <p:nvPr/>
            </p:nvSpPr>
            <p:spPr>
              <a:xfrm>
                <a:off x="1468918" y="3285904"/>
                <a:ext cx="2234364" cy="995422"/>
              </a:xfrm>
              <a:prstGeom prst="ellipse">
                <a:avLst/>
              </a:prstGeom>
              <a:solidFill>
                <a:srgbClr val="FFC000"/>
              </a:solidFill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0" i="1" cap="none" spc="0" dirty="0" smtClean="0">
                          <a:ln w="0"/>
                          <a:solidFill>
                            <a:schemeClr val="accent6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𝐾𝑚</m:t>
                      </m:r>
                      <m:r>
                        <a:rPr lang="pt-BR" sz="4000" b="0" i="1" cap="none" spc="0" dirty="0" smtClean="0">
                          <a:ln w="0"/>
                          <a:solidFill>
                            <a:schemeClr val="accent6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pt-BR" sz="4000" b="0" i="1" cap="none" spc="0" dirty="0" smtClean="0">
                          <a:ln w="0"/>
                          <a:solidFill>
                            <a:schemeClr val="accent6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pt-BR" sz="4000" b="0" cap="none" spc="0" dirty="0">
                  <a:ln w="0"/>
                  <a:solidFill>
                    <a:schemeClr val="accent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B1741A86-AC47-7E0A-D7AB-6F6B0BFA89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8918" y="3285904"/>
                <a:ext cx="2234364" cy="995422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57FB344D-51D6-6423-3069-A9ED965568DF}"/>
                  </a:ext>
                </a:extLst>
              </p:cNvPr>
              <p:cNvSpPr/>
              <p:nvPr/>
            </p:nvSpPr>
            <p:spPr>
              <a:xfrm>
                <a:off x="5775868" y="3285904"/>
                <a:ext cx="1590692" cy="995422"/>
              </a:xfrm>
              <a:prstGeom prst="ellipse">
                <a:avLst/>
              </a:prstGeom>
              <a:solidFill>
                <a:srgbClr val="FFC000"/>
              </a:solidFill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pt-BR" sz="4000" b="0" i="1" cap="none" spc="0" dirty="0" smtClean="0">
                        <a:ln w="0"/>
                        <a:solidFill>
                          <a:schemeClr val="accent6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𝑚</m:t>
                    </m:r>
                    <m:r>
                      <a:rPr lang="pt-BR" sz="4000" b="0" i="1" cap="none" spc="0" dirty="0" smtClean="0">
                        <a:ln w="0"/>
                        <a:solidFill>
                          <a:schemeClr val="accent6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/</m:t>
                    </m:r>
                  </m:oMath>
                </a14:m>
                <a:r>
                  <a:rPr lang="pt-BR" sz="4000" b="0" cap="none" spc="0" dirty="0">
                    <a:ln w="0"/>
                    <a:solidFill>
                      <a:schemeClr val="accent6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</a:rPr>
                  <a:t>s</a:t>
                </a:r>
              </a:p>
            </p:txBody>
          </p:sp>
        </mc:Choice>
        <mc:Fallback xmlns=""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57FB344D-51D6-6423-3069-A9ED965568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5868" y="3285904"/>
                <a:ext cx="1590692" cy="995422"/>
              </a:xfrm>
              <a:prstGeom prst="ellipse">
                <a:avLst/>
              </a:prstGeom>
              <a:blipFill>
                <a:blip r:embed="rId6"/>
                <a:stretch>
                  <a:fillRect r="-383" b="-1595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m 14">
            <a:extLst>
              <a:ext uri="{FF2B5EF4-FFF2-40B4-BE49-F238E27FC236}">
                <a16:creationId xmlns:a16="http://schemas.microsoft.com/office/drawing/2014/main" id="{89ECB2E5-F73F-7184-25C9-82F9E8E4953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8781" t="55657" r="29424"/>
          <a:stretch/>
        </p:blipFill>
        <p:spPr>
          <a:xfrm>
            <a:off x="3803466" y="2187449"/>
            <a:ext cx="710913" cy="82371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BF900CD5-273A-1C05-2B59-B14E4164955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509" t="32687" r="61973" b="18889"/>
          <a:stretch/>
        </p:blipFill>
        <p:spPr>
          <a:xfrm rot="20714352">
            <a:off x="3912789" y="4326237"/>
            <a:ext cx="861611" cy="8995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ACF0E4B5-62A6-3F3E-28AD-C9A517F86F5C}"/>
                  </a:ext>
                </a:extLst>
              </p:cNvPr>
              <p:cNvSpPr txBox="1"/>
              <p:nvPr/>
            </p:nvSpPr>
            <p:spPr>
              <a:xfrm>
                <a:off x="4415369" y="2160665"/>
                <a:ext cx="123040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8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3,6</m:t>
                      </m:r>
                    </m:oMath>
                  </m:oMathPara>
                </a14:m>
                <a:endParaRPr lang="pt-BR" sz="4800" dirty="0"/>
              </a:p>
            </p:txBody>
          </p:sp>
        </mc:Choice>
        <mc:Fallback xmlns=""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ACF0E4B5-62A6-3F3E-28AD-C9A517F86F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369" y="2160665"/>
                <a:ext cx="1230405" cy="83099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ixaDeTexto 19">
                <a:extLst>
                  <a:ext uri="{FF2B5EF4-FFF2-40B4-BE49-F238E27FC236}">
                    <a16:creationId xmlns:a16="http://schemas.microsoft.com/office/drawing/2014/main" id="{54FF9C47-EC90-48DF-C3B7-99847FE2AF33}"/>
                  </a:ext>
                </a:extLst>
              </p:cNvPr>
              <p:cNvSpPr txBox="1"/>
              <p:nvPr/>
            </p:nvSpPr>
            <p:spPr>
              <a:xfrm>
                <a:off x="4571950" y="4339565"/>
                <a:ext cx="123040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8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3,6</m:t>
                      </m:r>
                    </m:oMath>
                  </m:oMathPara>
                </a14:m>
                <a:endParaRPr lang="pt-BR" sz="4800" dirty="0"/>
              </a:p>
            </p:txBody>
          </p:sp>
        </mc:Choice>
        <mc:Fallback xmlns="">
          <p:sp>
            <p:nvSpPr>
              <p:cNvPr id="20" name="CaixaDeTexto 19">
                <a:extLst>
                  <a:ext uri="{FF2B5EF4-FFF2-40B4-BE49-F238E27FC236}">
                    <a16:creationId xmlns:a16="http://schemas.microsoft.com/office/drawing/2014/main" id="{54FF9C47-EC90-48DF-C3B7-99847FE2A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50" y="4339565"/>
                <a:ext cx="1230405" cy="83099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75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7" grpId="0"/>
      <p:bldP spid="11" grpId="0" animBg="1"/>
      <p:bldP spid="12" grpId="0" animBg="1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4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Ao passar pelo km 115 de uma rodovia, o motorista lê este anúncio: “Posto de abastecimento e restaurante a 12 minutos”. Se esse posto de serviços está localizado no km 130, qual é a velocidade média prevista para que se faça esse percurso?</a:t>
            </a:r>
            <a:endParaRPr lang="pt-BR" sz="20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1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908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4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Ao passar pelo km 115 de uma rodovia, o motorista lê este anúncio: “Posto de abastecimento e restaurante a 12 minutos”. Se esse posto de serviços está localizado no km 130, qual é a velocidade média prevista para que se faça esse percurso?</a:t>
            </a:r>
            <a:endParaRPr lang="pt-BR" sz="20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/>
              <p:nvPr/>
            </p:nvSpPr>
            <p:spPr>
              <a:xfrm>
                <a:off x="4571999" y="2093513"/>
                <a:ext cx="1738489" cy="101752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C79826AA-4C28-604F-DA1A-15D929B47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9" y="2093513"/>
                <a:ext cx="1738489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>
            <a:extLst>
              <a:ext uri="{FF2B5EF4-FFF2-40B4-BE49-F238E27FC236}">
                <a16:creationId xmlns:a16="http://schemas.microsoft.com/office/drawing/2014/main" id="{AED9801B-BC53-FBB0-8F61-B1BE77B74614}"/>
              </a:ext>
            </a:extLst>
          </p:cNvPr>
          <p:cNvSpPr txBox="1"/>
          <p:nvPr/>
        </p:nvSpPr>
        <p:spPr>
          <a:xfrm>
            <a:off x="399987" y="2109074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9783B608-90F6-D85B-2EC7-A504C5AA0652}"/>
                  </a:ext>
                </a:extLst>
              </p:cNvPr>
              <p:cNvSpPr txBox="1"/>
              <p:nvPr/>
            </p:nvSpPr>
            <p:spPr>
              <a:xfrm>
                <a:off x="134472" y="2571750"/>
                <a:ext cx="3946710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func>
                        <m:funcPr>
                          <m:ctrlP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pt-BR" sz="24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pt-BR" sz="24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4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t-BR" sz="24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60</m:t>
                              </m:r>
                            </m:den>
                          </m:f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func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9783B608-90F6-D85B-2EC7-A504C5AA0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72" y="2571750"/>
                <a:ext cx="394671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D6E9C1B5-ED6B-64D9-1989-EA880A02F14D}"/>
                  </a:ext>
                </a:extLst>
              </p:cNvPr>
              <p:cNvSpPr txBox="1"/>
              <p:nvPr/>
            </p:nvSpPr>
            <p:spPr>
              <a:xfrm>
                <a:off x="134471" y="3357927"/>
                <a:ext cx="394671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130−150=15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𝑘𝑚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D6E9C1B5-ED6B-64D9-1989-EA880A02F1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71" y="3357927"/>
                <a:ext cx="3946711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1DCE44FF-8EC5-7EA6-8BB8-060E29234918}"/>
                  </a:ext>
                </a:extLst>
              </p:cNvPr>
              <p:cNvSpPr txBox="1"/>
              <p:nvPr/>
            </p:nvSpPr>
            <p:spPr>
              <a:xfrm>
                <a:off x="4571999" y="3357927"/>
                <a:ext cx="2063514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1DCE44FF-8EC5-7EA6-8BB8-060E29234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9" y="3357927"/>
                <a:ext cx="206351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148173AC-5D0C-0108-97D1-569255935947}"/>
                  </a:ext>
                </a:extLst>
              </p:cNvPr>
              <p:cNvSpPr txBox="1"/>
              <p:nvPr/>
            </p:nvSpPr>
            <p:spPr>
              <a:xfrm>
                <a:off x="4518210" y="4121901"/>
                <a:ext cx="2854949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75 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𝑘𝑚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pt-BR" sz="3200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148173AC-5D0C-0108-97D1-569255935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8210" y="4121901"/>
                <a:ext cx="28549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B41FBE6D-40A0-BEAF-841F-984C65229DD4}"/>
                  </a:ext>
                </a:extLst>
              </p:cNvPr>
              <p:cNvSpPr txBox="1"/>
              <p:nvPr/>
            </p:nvSpPr>
            <p:spPr>
              <a:xfrm>
                <a:off x="6310488" y="2093513"/>
                <a:ext cx="1193424" cy="14280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f>
                            <m:f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B41FBE6D-40A0-BEAF-841F-984C65229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488" y="2093513"/>
                <a:ext cx="1193424" cy="14280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7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3AD846D-B6DF-36EE-82A6-6142094FA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386" y="3229378"/>
            <a:ext cx="1939866" cy="1950617"/>
          </a:xfrm>
          <a:prstGeom prst="rect">
            <a:avLst/>
          </a:prstGeom>
        </p:spPr>
      </p:pic>
      <p:sp>
        <p:nvSpPr>
          <p:cNvPr id="972" name="Google Shape;972;p44"/>
          <p:cNvSpPr txBox="1">
            <a:spLocks noGrp="1"/>
          </p:cNvSpPr>
          <p:nvPr>
            <p:ph type="title"/>
          </p:nvPr>
        </p:nvSpPr>
        <p:spPr>
          <a:xfrm>
            <a:off x="4572000" y="2557875"/>
            <a:ext cx="4187475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MRU e MUV</a:t>
            </a:r>
            <a:endParaRPr dirty="0"/>
          </a:p>
        </p:txBody>
      </p:sp>
      <p:sp>
        <p:nvSpPr>
          <p:cNvPr id="974" name="Google Shape;974;p44"/>
          <p:cNvSpPr txBox="1">
            <a:spLocks noGrp="1"/>
          </p:cNvSpPr>
          <p:nvPr>
            <p:ph type="title" idx="2"/>
          </p:nvPr>
        </p:nvSpPr>
        <p:spPr>
          <a:xfrm>
            <a:off x="4774875" y="1441763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42204226-A527-B0E1-0E2A-806E9F28C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49" y="896359"/>
            <a:ext cx="4357324" cy="335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" grpId="0"/>
      <p:bldP spid="9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Movimento retilíneo uniforme (MRU)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1A38DD-B460-9E3A-FF17-FA1625D80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485" y="2184825"/>
            <a:ext cx="1117784" cy="224621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2617C11-B534-38B8-BD75-9696E10CE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62027" y="2184825"/>
            <a:ext cx="1117784" cy="2246214"/>
          </a:xfrm>
          <a:prstGeom prst="rect">
            <a:avLst/>
          </a:prstGeom>
        </p:spPr>
      </p:pic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5445100B-76FB-2E60-316D-014725F265AB}"/>
              </a:ext>
            </a:extLst>
          </p:cNvPr>
          <p:cNvCxnSpPr/>
          <p:nvPr/>
        </p:nvCxnSpPr>
        <p:spPr>
          <a:xfrm>
            <a:off x="2413748" y="3701303"/>
            <a:ext cx="127747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>
            <a:extLst>
              <a:ext uri="{FF2B5EF4-FFF2-40B4-BE49-F238E27FC236}">
                <a16:creationId xmlns:a16="http://schemas.microsoft.com/office/drawing/2014/main" id="{7EA79655-F573-CBEE-2A3C-F0BD85874367}"/>
              </a:ext>
            </a:extLst>
          </p:cNvPr>
          <p:cNvCxnSpPr>
            <a:cxnSpLocks/>
          </p:cNvCxnSpPr>
          <p:nvPr/>
        </p:nvCxnSpPr>
        <p:spPr>
          <a:xfrm>
            <a:off x="1510485" y="4496798"/>
            <a:ext cx="700822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ixaDeTexto 15">
                <a:extLst>
                  <a:ext uri="{FF2B5EF4-FFF2-40B4-BE49-F238E27FC236}">
                    <a16:creationId xmlns:a16="http://schemas.microsoft.com/office/drawing/2014/main" id="{5E36249B-143E-5A1A-D7BB-4289BEBE41CB}"/>
                  </a:ext>
                </a:extLst>
              </p:cNvPr>
              <p:cNvSpPr txBox="1"/>
              <p:nvPr/>
            </p:nvSpPr>
            <p:spPr>
              <a:xfrm>
                <a:off x="2124685" y="2610046"/>
                <a:ext cx="213872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dirty="0">
                    <a:solidFill>
                      <a:srgbClr val="FF0000"/>
                    </a:solidFill>
                    <a:latin typeface="Inter" panose="020B0604020202020204" charset="0"/>
                    <a:ea typeface="Inter" panose="020B0604020202020204" charset="0"/>
                  </a:rPr>
                  <a:t>Sentido positivo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6" name="CaixaDeTexto 15">
                <a:extLst>
                  <a:ext uri="{FF2B5EF4-FFF2-40B4-BE49-F238E27FC236}">
                    <a16:creationId xmlns:a16="http://schemas.microsoft.com/office/drawing/2014/main" id="{5E36249B-143E-5A1A-D7BB-4289BEBE4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685" y="2610046"/>
                <a:ext cx="2138727" cy="1015663"/>
              </a:xfrm>
              <a:prstGeom prst="rect">
                <a:avLst/>
              </a:prstGeom>
              <a:blipFill>
                <a:blip r:embed="rId4"/>
                <a:stretch>
                  <a:fillRect l="-3143" t="-2994" r="-228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A229281C-183F-EAAF-5F04-87298521E53F}"/>
              </a:ext>
            </a:extLst>
          </p:cNvPr>
          <p:cNvCxnSpPr/>
          <p:nvPr/>
        </p:nvCxnSpPr>
        <p:spPr>
          <a:xfrm>
            <a:off x="5305095" y="3776897"/>
            <a:ext cx="1277470" cy="0"/>
          </a:xfrm>
          <a:prstGeom prst="straightConnector1">
            <a:avLst/>
          </a:prstGeom>
          <a:ln w="76200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AFDFED95-B4EA-8DAF-DE6A-4B6F532364D0}"/>
                  </a:ext>
                </a:extLst>
              </p:cNvPr>
              <p:cNvSpPr txBox="1"/>
              <p:nvPr/>
            </p:nvSpPr>
            <p:spPr>
              <a:xfrm>
                <a:off x="4727893" y="2686804"/>
                <a:ext cx="22349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dirty="0">
                    <a:solidFill>
                      <a:srgbClr val="0070C0"/>
                    </a:solidFill>
                    <a:latin typeface="Inter" panose="020B0604020202020204" charset="0"/>
                    <a:ea typeface="Inter" panose="020B0604020202020204" charset="0"/>
                  </a:rPr>
                  <a:t>Sentido negativo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&lt;0</m:t>
                      </m:r>
                    </m:oMath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pt-BR" sz="2000" dirty="0">
                  <a:solidFill>
                    <a:srgbClr val="0070C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AFDFED95-B4EA-8DAF-DE6A-4B6F53236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893" y="2686804"/>
                <a:ext cx="2234907" cy="1015663"/>
              </a:xfrm>
              <a:prstGeom prst="rect">
                <a:avLst/>
              </a:prstGeom>
              <a:blipFill>
                <a:blip r:embed="rId5"/>
                <a:stretch>
                  <a:fillRect l="-3005" t="-3614" r="-218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aixaDeTexto 18">
            <a:extLst>
              <a:ext uri="{FF2B5EF4-FFF2-40B4-BE49-F238E27FC236}">
                <a16:creationId xmlns:a16="http://schemas.microsoft.com/office/drawing/2014/main" id="{88C13944-585E-CCF7-971A-56D15BC86DEC}"/>
              </a:ext>
            </a:extLst>
          </p:cNvPr>
          <p:cNvSpPr txBox="1"/>
          <p:nvPr/>
        </p:nvSpPr>
        <p:spPr>
          <a:xfrm>
            <a:off x="71335" y="1874139"/>
            <a:ext cx="1721413" cy="827603"/>
          </a:xfrm>
          <a:prstGeom prst="roundRect">
            <a:avLst>
              <a:gd name="adj" fmla="val 38129"/>
            </a:avLst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Movimento</a:t>
            </a:r>
          </a:p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progressivo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497D08B-16BC-2191-6992-4D42836F65D6}"/>
              </a:ext>
            </a:extLst>
          </p:cNvPr>
          <p:cNvSpPr txBox="1"/>
          <p:nvPr/>
        </p:nvSpPr>
        <p:spPr>
          <a:xfrm>
            <a:off x="7520430" y="1874139"/>
            <a:ext cx="1640689" cy="827603"/>
          </a:xfrm>
          <a:prstGeom prst="roundRect">
            <a:avLst>
              <a:gd name="adj" fmla="val 38129"/>
            </a:avLst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Movimento</a:t>
            </a:r>
          </a:p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retrógado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69266833-52FB-FA0C-79AF-FE8742A94A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67670">
            <a:off x="7622407" y="2706964"/>
            <a:ext cx="723262" cy="637676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BD0D2270-D7B8-33D7-10A3-0AF7522555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32330" flipH="1">
            <a:off x="706860" y="2799039"/>
            <a:ext cx="723262" cy="63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5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16" grpId="0"/>
      <p:bldP spid="18" grpId="0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Função horária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/>
              <p:nvPr/>
            </p:nvSpPr>
            <p:spPr>
              <a:xfrm>
                <a:off x="3683197" y="2700863"/>
                <a:ext cx="2448234" cy="584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197" y="2700863"/>
                <a:ext cx="2448234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121;p45">
            <a:extLst>
              <a:ext uri="{FF2B5EF4-FFF2-40B4-BE49-F238E27FC236}">
                <a16:creationId xmlns:a16="http://schemas.microsoft.com/office/drawing/2014/main" id="{2BBA348F-5ACF-0DCE-0471-FA9D20038E68}"/>
              </a:ext>
            </a:extLst>
          </p:cNvPr>
          <p:cNvSpPr txBox="1">
            <a:spLocks/>
          </p:cNvSpPr>
          <p:nvPr/>
        </p:nvSpPr>
        <p:spPr>
          <a:xfrm>
            <a:off x="1102234" y="1524658"/>
            <a:ext cx="7610159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Função horária do espaço no movimento uniforme.</a:t>
            </a:r>
          </a:p>
        </p:txBody>
      </p:sp>
      <p:sp>
        <p:nvSpPr>
          <p:cNvPr id="4" name="Google Shape;1121;p45">
            <a:extLst>
              <a:ext uri="{FF2B5EF4-FFF2-40B4-BE49-F238E27FC236}">
                <a16:creationId xmlns:a16="http://schemas.microsoft.com/office/drawing/2014/main" id="{E4C5A06D-7F21-3324-AC78-A0DB9FB28D85}"/>
              </a:ext>
            </a:extLst>
          </p:cNvPr>
          <p:cNvSpPr txBox="1">
            <a:spLocks/>
          </p:cNvSpPr>
          <p:nvPr/>
        </p:nvSpPr>
        <p:spPr>
          <a:xfrm>
            <a:off x="0" y="2396643"/>
            <a:ext cx="2730178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S é função de t, s(t)</a:t>
            </a:r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FFE61D25-94EE-3AF1-80D2-4479E0F78E93}"/>
              </a:ext>
            </a:extLst>
          </p:cNvPr>
          <p:cNvSpPr txBox="1">
            <a:spLocks/>
          </p:cNvSpPr>
          <p:nvPr/>
        </p:nvSpPr>
        <p:spPr>
          <a:xfrm>
            <a:off x="2602007" y="3413974"/>
            <a:ext cx="3738282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s = deslocamento final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4756" y="373305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pt-BR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pt-BR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BR" sz="2400" dirty="0"/>
                  <a:t> = deslocamento inicial</a:t>
                </a:r>
              </a:p>
            </p:txBody>
          </p:sp>
        </mc:Choice>
        <mc:Fallback xmlns="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756" y="3733051"/>
                <a:ext cx="4854388" cy="814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4756" y="411077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pt-BR" sz="2400" dirty="0"/>
                  <a:t>= velocidade do móvel</a:t>
                </a:r>
              </a:p>
            </p:txBody>
          </p:sp>
        </mc:Choice>
        <mc:Fallback xmlns="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756" y="4110771"/>
                <a:ext cx="4854388" cy="8148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3391" y="4488490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pt-BR" sz="2400" dirty="0"/>
                  <a:t>= tempo percorrido</a:t>
                </a:r>
              </a:p>
            </p:txBody>
          </p:sp>
        </mc:Choice>
        <mc:Fallback xmlns="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391" y="4488490"/>
                <a:ext cx="4854388" cy="8148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696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2" grpId="0" animBg="1"/>
      <p:bldP spid="3" grpId="0"/>
      <p:bldP spid="4" grpId="0"/>
      <p:bldP spid="5" grpId="0"/>
      <p:bldP spid="6" grpId="0"/>
      <p:bldP spid="8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447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4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Em	uma	rodovia,	um	automóvel	passa	no km	370 em MU retrógrado, mantendo a velocidade de 65 km/h, em valor absoluto. Por qual posição ele passará após 2 h 30 min de movimento?</a:t>
            </a:r>
            <a:endParaRPr lang="pt-BR" sz="20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06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51499A-8C01-A638-2706-8757383E46CC}"/>
              </a:ext>
            </a:extLst>
          </p:cNvPr>
          <p:cNvSpPr/>
          <p:nvPr/>
        </p:nvSpPr>
        <p:spPr>
          <a:xfrm>
            <a:off x="463923" y="105191"/>
            <a:ext cx="8216153" cy="1447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400" dirty="0">
                <a:solidFill>
                  <a:schemeClr val="accent4"/>
                </a:solidFill>
                <a:latin typeface="Inter" panose="020B0604020202020204" charset="0"/>
                <a:ea typeface="Inter" panose="020B0604020202020204" charset="0"/>
              </a:rPr>
              <a:t>Em	uma	rodovia,	um	automóvel	passa	no km	370 em MU retrógrado, mantendo a velocidade de 65 km/h, em valor absoluto. Por qual posição ele passará após 2 h 30 min de movimento?</a:t>
            </a:r>
            <a:endParaRPr lang="pt-BR" sz="2000" dirty="0">
              <a:solidFill>
                <a:schemeClr val="accent4"/>
              </a:solidFill>
              <a:latin typeface="Inter" panose="020B0604020202020204" charset="0"/>
              <a:ea typeface="Inter" panose="020B060402020202020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CE95BCD-CEE4-F75B-34FF-B62AFDB88917}"/>
              </a:ext>
            </a:extLst>
          </p:cNvPr>
          <p:cNvSpPr txBox="1"/>
          <p:nvPr/>
        </p:nvSpPr>
        <p:spPr>
          <a:xfrm>
            <a:off x="420157" y="1556497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80E81175-95EE-AF07-4E29-B8DBA8DBBB48}"/>
                  </a:ext>
                </a:extLst>
              </p:cNvPr>
              <p:cNvSpPr txBox="1"/>
              <p:nvPr/>
            </p:nvSpPr>
            <p:spPr>
              <a:xfrm>
                <a:off x="420157" y="2051436"/>
                <a:ext cx="3946710" cy="57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t-BR" sz="32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pt-BR" sz="3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b>
                        <m:r>
                          <a:rPr lang="pt-BR" sz="3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  <m:r>
                      <a:rPr lang="pt-BR" sz="24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4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370 </m:t>
                    </m:r>
                    <m:r>
                      <a:rPr lang="pt-BR" sz="24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𝑘𝑚</m:t>
                    </m:r>
                  </m:oMath>
                </a14:m>
                <a:r>
                  <a:rPr lang="pt-BR" dirty="0"/>
                  <a:t> </a:t>
                </a: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80E81175-95EE-AF07-4E29-B8DBA8DBBB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157" y="2051436"/>
                <a:ext cx="3946710" cy="5734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D59D63F4-3475-4238-31FC-AC54AD17DDBB}"/>
                  </a:ext>
                </a:extLst>
              </p:cNvPr>
              <p:cNvSpPr txBox="1"/>
              <p:nvPr/>
            </p:nvSpPr>
            <p:spPr>
              <a:xfrm>
                <a:off x="154642" y="2805350"/>
                <a:ext cx="4693024" cy="1162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−65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𝑘𝑚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&lt;0: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𝑚𝑜𝑣𝑖𝑚𝑒𝑛𝑡𝑜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𝑟𝑒𝑡𝑟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𝑔𝑟𝑎𝑑𝑜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D59D63F4-3475-4238-31FC-AC54AD17D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642" y="2805350"/>
                <a:ext cx="4693024" cy="1162882"/>
              </a:xfrm>
              <a:prstGeom prst="rect">
                <a:avLst/>
              </a:prstGeom>
              <a:blipFill>
                <a:blip r:embed="rId4"/>
                <a:stretch>
                  <a:fillRect b="-733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AAADDD1C-8312-8DB9-D025-434DABD35093}"/>
                  </a:ext>
                </a:extLst>
              </p:cNvPr>
              <p:cNvSpPr txBox="1"/>
              <p:nvPr/>
            </p:nvSpPr>
            <p:spPr>
              <a:xfrm>
                <a:off x="80682" y="4068037"/>
                <a:ext cx="339538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b="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30</m:t>
                      </m:r>
                      <m:func>
                        <m:funcPr>
                          <m:ctrlP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pt-BR" sz="24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=2,5</m:t>
                          </m:r>
                          <m:r>
                            <a:rPr lang="pt-BR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func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AAADDD1C-8312-8DB9-D025-434DABD350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82" y="4068037"/>
                <a:ext cx="339538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0635204F-4D9E-CB41-00EB-386DA12A0FF4}"/>
                  </a:ext>
                </a:extLst>
              </p:cNvPr>
              <p:cNvSpPr txBox="1"/>
              <p:nvPr/>
            </p:nvSpPr>
            <p:spPr>
              <a:xfrm>
                <a:off x="4992879" y="1787329"/>
                <a:ext cx="2448234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0635204F-4D9E-CB41-00EB-386DA12A0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879" y="1787329"/>
                <a:ext cx="244823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2E48FD9B-08CB-ADD7-7DE0-3F870D7B07CC}"/>
                  </a:ext>
                </a:extLst>
              </p:cNvPr>
              <p:cNvSpPr txBox="1"/>
              <p:nvPr/>
            </p:nvSpPr>
            <p:spPr>
              <a:xfrm>
                <a:off x="4992879" y="2543218"/>
                <a:ext cx="3996479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=370+(−65).2,5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2E48FD9B-08CB-ADD7-7DE0-3F870D7B0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879" y="2543218"/>
                <a:ext cx="399647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2F34E57B-940D-377D-522C-BC95077A12BB}"/>
                  </a:ext>
                </a:extLst>
              </p:cNvPr>
              <p:cNvSpPr txBox="1"/>
              <p:nvPr/>
            </p:nvSpPr>
            <p:spPr>
              <a:xfrm>
                <a:off x="4992878" y="3229018"/>
                <a:ext cx="2693110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=207,5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𝑘𝑚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2F34E57B-940D-377D-522C-BC95077A1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878" y="3229018"/>
                <a:ext cx="2693110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266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Movimento retilíneo uniforme (MRU)</a:t>
            </a:r>
            <a:endParaRPr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3CA37259-DDE1-5E1A-9678-0055CA202D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1056771"/>
              </p:ext>
            </p:extLst>
          </p:nvPr>
        </p:nvGraphicFramePr>
        <p:xfrm>
          <a:off x="5905500" y="1660042"/>
          <a:ext cx="3116580" cy="2966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8368436D-9A06-E808-608D-B17E3A6FF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07237"/>
              </p:ext>
            </p:extLst>
          </p:nvPr>
        </p:nvGraphicFramePr>
        <p:xfrm>
          <a:off x="641340" y="1689072"/>
          <a:ext cx="1542334" cy="2966720"/>
        </p:xfrm>
        <a:graphic>
          <a:graphicData uri="http://schemas.openxmlformats.org/drawingml/2006/table">
            <a:tbl>
              <a:tblPr firstRow="1" bandRow="1">
                <a:tableStyleId>{611FF743-A569-42B9-8776-5BC3898C523C}</a:tableStyleId>
              </a:tblPr>
              <a:tblGrid>
                <a:gridCol w="771167">
                  <a:extLst>
                    <a:ext uri="{9D8B030D-6E8A-4147-A177-3AD203B41FA5}">
                      <a16:colId xmlns:a16="http://schemas.microsoft.com/office/drawing/2014/main" val="412147084"/>
                    </a:ext>
                  </a:extLst>
                </a:gridCol>
                <a:gridCol w="771167">
                  <a:extLst>
                    <a:ext uri="{9D8B030D-6E8A-4147-A177-3AD203B41FA5}">
                      <a16:colId xmlns:a16="http://schemas.microsoft.com/office/drawing/2014/main" val="2338985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s (m)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t (s)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062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-10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8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0,5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932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47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1,5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905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30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41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40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2,5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61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50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3,0</a:t>
                      </a:r>
                    </a:p>
                  </a:txBody>
                  <a:tcPr anchor="ctr"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90611"/>
                  </a:ext>
                </a:extLst>
              </a:tr>
            </a:tbl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83B8A66-43E4-F573-B07D-0B5E0A0C1A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495601"/>
              </p:ext>
            </p:extLst>
          </p:nvPr>
        </p:nvGraphicFramePr>
        <p:xfrm>
          <a:off x="2183675" y="1807390"/>
          <a:ext cx="3813266" cy="2966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3058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Graphic spid="2" grpId="0">
        <p:bldAsOne/>
      </p:bldGraphic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44"/>
          <p:cNvSpPr txBox="1">
            <a:spLocks noGrp="1"/>
          </p:cNvSpPr>
          <p:nvPr>
            <p:ph type="title"/>
          </p:nvPr>
        </p:nvSpPr>
        <p:spPr>
          <a:xfrm>
            <a:off x="4572000" y="2557875"/>
            <a:ext cx="4187475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Introdução</a:t>
            </a:r>
            <a:endParaRPr dirty="0"/>
          </a:p>
        </p:txBody>
      </p:sp>
      <p:sp>
        <p:nvSpPr>
          <p:cNvPr id="974" name="Google Shape;974;p44"/>
          <p:cNvSpPr txBox="1">
            <a:spLocks noGrp="1"/>
          </p:cNvSpPr>
          <p:nvPr>
            <p:ph type="title" idx="2"/>
          </p:nvPr>
        </p:nvSpPr>
        <p:spPr>
          <a:xfrm>
            <a:off x="4774875" y="1441763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28A9B75-E0F1-4E9F-1B5F-9A33C0791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98341" y="2142904"/>
            <a:ext cx="2977268" cy="279118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970B697-9023-3804-BD9C-274A8DC6C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525" y="725936"/>
            <a:ext cx="3531957" cy="3531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Velocidade escalar relativa</a:t>
            </a:r>
            <a:endParaRPr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09081E7-2874-6A41-8456-0F3BFA2EF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53883" y="2172517"/>
            <a:ext cx="1246471" cy="124647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B71417B-5B3D-7DDC-ECB3-8233E8BC6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047" y="2519894"/>
            <a:ext cx="1138984" cy="551715"/>
          </a:xfrm>
          <a:prstGeom prst="rect">
            <a:avLst/>
          </a:prstGeom>
        </p:spPr>
      </p:pic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DEFC1E43-506B-8BCF-9262-22A98EDFBAAD}"/>
              </a:ext>
            </a:extLst>
          </p:cNvPr>
          <p:cNvCxnSpPr/>
          <p:nvPr/>
        </p:nvCxnSpPr>
        <p:spPr>
          <a:xfrm>
            <a:off x="2453883" y="2172517"/>
            <a:ext cx="140521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1565EF57-BBBC-BFFD-0C19-A3AECED288AB}"/>
                  </a:ext>
                </a:extLst>
              </p:cNvPr>
              <p:cNvSpPr txBox="1"/>
              <p:nvPr/>
            </p:nvSpPr>
            <p:spPr>
              <a:xfrm>
                <a:off x="2867630" y="1496339"/>
                <a:ext cx="577722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6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pt-BR" sz="3600" dirty="0"/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1565EF57-BBBC-BFFD-0C19-A3AECED28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7630" y="1496339"/>
                <a:ext cx="577722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F0235FDC-0BFB-406C-462D-268105426FB5}"/>
              </a:ext>
            </a:extLst>
          </p:cNvPr>
          <p:cNvCxnSpPr/>
          <p:nvPr/>
        </p:nvCxnSpPr>
        <p:spPr>
          <a:xfrm>
            <a:off x="5645318" y="2168270"/>
            <a:ext cx="140521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D9E6B65A-56C8-9E17-92E9-8A2F228C9F70}"/>
                  </a:ext>
                </a:extLst>
              </p:cNvPr>
              <p:cNvSpPr txBox="1"/>
              <p:nvPr/>
            </p:nvSpPr>
            <p:spPr>
              <a:xfrm>
                <a:off x="6059065" y="1492092"/>
                <a:ext cx="61292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6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6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pt-BR" sz="3600" dirty="0"/>
              </a:p>
            </p:txBody>
          </p:sp>
        </mc:Choice>
        <mc:Fallback xmlns="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D9E6B65A-56C8-9E17-92E9-8A2F228C9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9065" y="1492092"/>
                <a:ext cx="612924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ixaDeTexto 11">
                <a:extLst>
                  <a:ext uri="{FF2B5EF4-FFF2-40B4-BE49-F238E27FC236}">
                    <a16:creationId xmlns:a16="http://schemas.microsoft.com/office/drawing/2014/main" id="{296FD550-83B6-B9ED-1422-2F47FF9263CE}"/>
                  </a:ext>
                </a:extLst>
              </p:cNvPr>
              <p:cNvSpPr txBox="1"/>
              <p:nvPr/>
            </p:nvSpPr>
            <p:spPr>
              <a:xfrm>
                <a:off x="5072138" y="3341288"/>
                <a:ext cx="22516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2" name="CaixaDeTexto 11">
                <a:extLst>
                  <a:ext uri="{FF2B5EF4-FFF2-40B4-BE49-F238E27FC236}">
                    <a16:creationId xmlns:a16="http://schemas.microsoft.com/office/drawing/2014/main" id="{296FD550-83B6-B9ED-1422-2F47FF926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138" y="3341288"/>
                <a:ext cx="2251642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Google Shape;1121;p45">
            <a:extLst>
              <a:ext uri="{FF2B5EF4-FFF2-40B4-BE49-F238E27FC236}">
                <a16:creationId xmlns:a16="http://schemas.microsoft.com/office/drawing/2014/main" id="{6F5F457F-7818-668D-B78D-2BA381F2510D}"/>
              </a:ext>
            </a:extLst>
          </p:cNvPr>
          <p:cNvSpPr txBox="1">
            <a:spLocks/>
          </p:cNvSpPr>
          <p:nvPr/>
        </p:nvSpPr>
        <p:spPr>
          <a:xfrm>
            <a:off x="542160" y="3364775"/>
            <a:ext cx="4277348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Velocidade de A em relação a B:</a:t>
            </a:r>
          </a:p>
        </p:txBody>
      </p:sp>
      <p:sp>
        <p:nvSpPr>
          <p:cNvPr id="14" name="Google Shape;1121;p45">
            <a:extLst>
              <a:ext uri="{FF2B5EF4-FFF2-40B4-BE49-F238E27FC236}">
                <a16:creationId xmlns:a16="http://schemas.microsoft.com/office/drawing/2014/main" id="{09D5BDD0-0518-1DBE-65E2-D234CF0A2F7E}"/>
              </a:ext>
            </a:extLst>
          </p:cNvPr>
          <p:cNvSpPr txBox="1">
            <a:spLocks/>
          </p:cNvSpPr>
          <p:nvPr/>
        </p:nvSpPr>
        <p:spPr>
          <a:xfrm>
            <a:off x="542160" y="3773655"/>
            <a:ext cx="4277348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Velocidade de B em relação a 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>
                <a:extLst>
                  <a:ext uri="{FF2B5EF4-FFF2-40B4-BE49-F238E27FC236}">
                    <a16:creationId xmlns:a16="http://schemas.microsoft.com/office/drawing/2014/main" id="{4ABF0F1E-1D0C-A5E7-60EE-A5D944B4CA0A}"/>
                  </a:ext>
                </a:extLst>
              </p:cNvPr>
              <p:cNvSpPr txBox="1"/>
              <p:nvPr/>
            </p:nvSpPr>
            <p:spPr>
              <a:xfrm>
                <a:off x="5072138" y="3772175"/>
                <a:ext cx="226504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𝐵𝐴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5" name="CaixaDeTexto 14">
                <a:extLst>
                  <a:ext uri="{FF2B5EF4-FFF2-40B4-BE49-F238E27FC236}">
                    <a16:creationId xmlns:a16="http://schemas.microsoft.com/office/drawing/2014/main" id="{4ABF0F1E-1D0C-A5E7-60EE-A5D944B4C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138" y="3772175"/>
                <a:ext cx="2265043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21;p45">
            <a:extLst>
              <a:ext uri="{FF2B5EF4-FFF2-40B4-BE49-F238E27FC236}">
                <a16:creationId xmlns:a16="http://schemas.microsoft.com/office/drawing/2014/main" id="{E7B17B7F-483D-9EAF-03C7-3DA9EC4BF2AE}"/>
              </a:ext>
            </a:extLst>
          </p:cNvPr>
          <p:cNvSpPr txBox="1">
            <a:spLocks/>
          </p:cNvSpPr>
          <p:nvPr/>
        </p:nvSpPr>
        <p:spPr>
          <a:xfrm>
            <a:off x="668475" y="4424004"/>
            <a:ext cx="4277348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Velocidade relativa: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>
                <a:extLst>
                  <a:ext uri="{FF2B5EF4-FFF2-40B4-BE49-F238E27FC236}">
                    <a16:creationId xmlns:a16="http://schemas.microsoft.com/office/drawing/2014/main" id="{BF0C90A5-C4E3-D1CD-F52F-BD6590D8CF89}"/>
                  </a:ext>
                </a:extLst>
              </p:cNvPr>
              <p:cNvSpPr txBox="1"/>
              <p:nvPr/>
            </p:nvSpPr>
            <p:spPr>
              <a:xfrm>
                <a:off x="4168214" y="4395018"/>
                <a:ext cx="2954207" cy="4308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𝑟𝑒𝑙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𝐵𝐴</m:t>
                          </m:r>
                        </m:sub>
                      </m:sSub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7" name="CaixaDeTexto 16">
                <a:extLst>
                  <a:ext uri="{FF2B5EF4-FFF2-40B4-BE49-F238E27FC236}">
                    <a16:creationId xmlns:a16="http://schemas.microsoft.com/office/drawing/2014/main" id="{BF0C90A5-C4E3-D1CD-F52F-BD6590D8C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214" y="4395018"/>
                <a:ext cx="2954207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162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9" grpId="0"/>
      <p:bldP spid="11" grpId="0"/>
      <p:bldP spid="12" grpId="0"/>
      <p:bldP spid="15" grpId="0"/>
      <p:bldP spid="16" grpId="0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Movimento uniformemente variado (MUV)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1A38DD-B460-9E3A-FF17-FA1625D80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71" y="2926965"/>
            <a:ext cx="844318" cy="1696677"/>
          </a:xfrm>
          <a:prstGeom prst="rect">
            <a:avLst/>
          </a:prstGeom>
        </p:spPr>
      </p:pic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5445100B-76FB-2E60-316D-014725F265AB}"/>
              </a:ext>
            </a:extLst>
          </p:cNvPr>
          <p:cNvCxnSpPr/>
          <p:nvPr/>
        </p:nvCxnSpPr>
        <p:spPr>
          <a:xfrm>
            <a:off x="1513206" y="3775304"/>
            <a:ext cx="127747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E36249B-143E-5A1A-D7BB-4289BEBE41CB}"/>
              </a:ext>
            </a:extLst>
          </p:cNvPr>
          <p:cNvSpPr txBox="1"/>
          <p:nvPr/>
        </p:nvSpPr>
        <p:spPr>
          <a:xfrm>
            <a:off x="996882" y="1818126"/>
            <a:ext cx="7281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Movimentos variados são aqueles que ocorrem variações de velocidade.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AFDFED95-B4EA-8DAF-DE6A-4B6F532364D0}"/>
                  </a:ext>
                </a:extLst>
              </p:cNvPr>
              <p:cNvSpPr txBox="1"/>
              <p:nvPr/>
            </p:nvSpPr>
            <p:spPr>
              <a:xfrm>
                <a:off x="1387590" y="2933623"/>
                <a:ext cx="120905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𝑣𝑎𝑟𝑖𝑎</m:t>
                      </m:r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2000" b="0" i="1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𝑣𝑒𝑙𝑜𝑐𝑖𝑑𝑎𝑑𝑒</m:t>
                      </m:r>
                    </m:oMath>
                  </m:oMathPara>
                </a14:m>
                <a:endParaRPr lang="pt-BR" sz="2000" dirty="0">
                  <a:solidFill>
                    <a:srgbClr val="0070C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AFDFED95-B4EA-8DAF-DE6A-4B6F53236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7590" y="2933623"/>
                <a:ext cx="1209053" cy="707886"/>
              </a:xfrm>
              <a:prstGeom prst="rect">
                <a:avLst/>
              </a:prstGeom>
              <a:blipFill>
                <a:blip r:embed="rId4"/>
                <a:stretch>
                  <a:fillRect r="-1767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aixaDeTexto 18">
            <a:extLst>
              <a:ext uri="{FF2B5EF4-FFF2-40B4-BE49-F238E27FC236}">
                <a16:creationId xmlns:a16="http://schemas.microsoft.com/office/drawing/2014/main" id="{88C13944-585E-CCF7-971A-56D15BC86DEC}"/>
              </a:ext>
            </a:extLst>
          </p:cNvPr>
          <p:cNvSpPr txBox="1"/>
          <p:nvPr/>
        </p:nvSpPr>
        <p:spPr>
          <a:xfrm>
            <a:off x="3439597" y="4010057"/>
            <a:ext cx="1640689" cy="827603"/>
          </a:xfrm>
          <a:prstGeom prst="roundRect">
            <a:avLst>
              <a:gd name="adj" fmla="val 38129"/>
            </a:avLst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Movimento</a:t>
            </a:r>
          </a:p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retardado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497D08B-16BC-2191-6992-4D42836F65D6}"/>
              </a:ext>
            </a:extLst>
          </p:cNvPr>
          <p:cNvSpPr txBox="1"/>
          <p:nvPr/>
        </p:nvSpPr>
        <p:spPr>
          <a:xfrm>
            <a:off x="3439597" y="2382022"/>
            <a:ext cx="1640689" cy="827603"/>
          </a:xfrm>
          <a:prstGeom prst="roundRect">
            <a:avLst>
              <a:gd name="adj" fmla="val 38129"/>
            </a:avLst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Movimento</a:t>
            </a:r>
          </a:p>
          <a:p>
            <a:r>
              <a:rPr lang="pt-BR" sz="1800" b="1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acelerado</a:t>
            </a:r>
          </a:p>
        </p:txBody>
      </p:sp>
      <p:sp>
        <p:nvSpPr>
          <p:cNvPr id="2" name="Seta: para a Direita 1">
            <a:extLst>
              <a:ext uri="{FF2B5EF4-FFF2-40B4-BE49-F238E27FC236}">
                <a16:creationId xmlns:a16="http://schemas.microsoft.com/office/drawing/2014/main" id="{04547B39-EB0F-C15F-3EE5-076CE9D4436B}"/>
              </a:ext>
            </a:extLst>
          </p:cNvPr>
          <p:cNvSpPr/>
          <p:nvPr/>
        </p:nvSpPr>
        <p:spPr>
          <a:xfrm>
            <a:off x="5318876" y="2606111"/>
            <a:ext cx="1041323" cy="446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eta: para a Direita 2">
            <a:extLst>
              <a:ext uri="{FF2B5EF4-FFF2-40B4-BE49-F238E27FC236}">
                <a16:creationId xmlns:a16="http://schemas.microsoft.com/office/drawing/2014/main" id="{6F21D5EE-5701-9B99-439B-023DA3A144CF}"/>
              </a:ext>
            </a:extLst>
          </p:cNvPr>
          <p:cNvSpPr/>
          <p:nvPr/>
        </p:nvSpPr>
        <p:spPr>
          <a:xfrm>
            <a:off x="5318876" y="4200421"/>
            <a:ext cx="1041323" cy="446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5DCB8B4-8FE9-EB06-B6D3-3348BC578274}"/>
              </a:ext>
            </a:extLst>
          </p:cNvPr>
          <p:cNvSpPr txBox="1"/>
          <p:nvPr/>
        </p:nvSpPr>
        <p:spPr>
          <a:xfrm>
            <a:off x="6360198" y="2358670"/>
            <a:ext cx="2368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Aumento</a:t>
            </a:r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 do módulo da velocidade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38D292-4BBF-427A-10B2-A56F1601491C}"/>
              </a:ext>
            </a:extLst>
          </p:cNvPr>
          <p:cNvSpPr txBox="1"/>
          <p:nvPr/>
        </p:nvSpPr>
        <p:spPr>
          <a:xfrm>
            <a:off x="6360199" y="3775303"/>
            <a:ext cx="2368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Diminuição</a:t>
            </a:r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 do módulo da velocidade</a:t>
            </a:r>
          </a:p>
        </p:txBody>
      </p:sp>
    </p:spTree>
    <p:extLst>
      <p:ext uri="{BB962C8B-B14F-4D97-AF65-F5344CB8AC3E}">
        <p14:creationId xmlns:p14="http://schemas.microsoft.com/office/powerpoint/2010/main" val="182265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16" grpId="0"/>
      <p:bldP spid="18" grpId="0"/>
      <p:bldP spid="19" grpId="0" animBg="1"/>
      <p:bldP spid="20" grpId="0" animBg="1"/>
      <p:bldP spid="2" grpId="0" animBg="1"/>
      <p:bldP spid="3" grpId="0" animBg="1"/>
      <p:bldP spid="4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Aceleração escalar média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009406" y="1449301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Variação total da velocidade de um móvel em determinado intervalo de tempo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/>
              <p:nvPr/>
            </p:nvSpPr>
            <p:spPr>
              <a:xfrm>
                <a:off x="3683197" y="2700863"/>
                <a:ext cx="1844736" cy="1017523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i="1" dirty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pt-BR" sz="3200" i="1" dirty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ED06AD75-C1B1-31D7-3E5B-A4CA48607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197" y="2700863"/>
                <a:ext cx="1844736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C6366036-78A0-B276-E3F7-B008D2FF461C}"/>
                  </a:ext>
                </a:extLst>
              </p:cNvPr>
              <p:cNvSpPr txBox="1"/>
              <p:nvPr/>
            </p:nvSpPr>
            <p:spPr>
              <a:xfrm>
                <a:off x="3541334" y="3820119"/>
                <a:ext cx="2201115" cy="4912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24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24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C6366036-78A0-B276-E3F7-B008D2FF4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1334" y="3820119"/>
                <a:ext cx="2201115" cy="491288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AEC5403B-E33E-BF8B-23F2-7062DF7EEF82}"/>
                  </a:ext>
                </a:extLst>
              </p:cNvPr>
              <p:cNvSpPr txBox="1"/>
              <p:nvPr/>
            </p:nvSpPr>
            <p:spPr>
              <a:xfrm>
                <a:off x="3610903" y="4185940"/>
                <a:ext cx="2061975" cy="4912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sSub>
                        <m:sSubPr>
                          <m:ctrlPr>
                            <a:rPr lang="pt-BR" sz="240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BR" sz="24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AEC5403B-E33E-BF8B-23F2-7062DF7EE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903" y="4185940"/>
                <a:ext cx="2061975" cy="491288"/>
              </a:xfrm>
              <a:prstGeom prst="rect">
                <a:avLst/>
              </a:prstGeom>
              <a:blipFill>
                <a:blip r:embed="rId5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ixaDeTexto 5">
            <a:extLst>
              <a:ext uri="{FF2B5EF4-FFF2-40B4-BE49-F238E27FC236}">
                <a16:creationId xmlns:a16="http://schemas.microsoft.com/office/drawing/2014/main" id="{C4C6A3FF-07FA-C450-55E1-096E4B787062}"/>
              </a:ext>
            </a:extLst>
          </p:cNvPr>
          <p:cNvSpPr txBox="1"/>
          <p:nvPr/>
        </p:nvSpPr>
        <p:spPr>
          <a:xfrm>
            <a:off x="5902344" y="2402346"/>
            <a:ext cx="3241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>
                <a:latin typeface="Inter" panose="020B0604020202020204" charset="0"/>
                <a:ea typeface="Inter" panose="020B0604020202020204" charset="0"/>
              </a:rPr>
              <a:t>Unidade de medida: </a:t>
            </a:r>
          </a:p>
          <a:p>
            <a:pPr algn="r"/>
            <a:r>
              <a:rPr lang="pt-BR" dirty="0">
                <a:latin typeface="Inter" panose="020B0604020202020204" charset="0"/>
                <a:ea typeface="Inter" panose="020B0604020202020204" charset="0"/>
              </a:rPr>
              <a:t>metros por segundos ao quadrado (m/s²)</a:t>
            </a:r>
            <a:br>
              <a:rPr lang="pt-BR" dirty="0">
                <a:latin typeface="Inter" panose="020B0604020202020204" charset="0"/>
                <a:ea typeface="Inter" panose="020B0604020202020204" charset="0"/>
              </a:rPr>
            </a:br>
            <a:endParaRPr lang="pt-BR" dirty="0">
              <a:latin typeface="Inter" panose="020B0604020202020204" charset="0"/>
              <a:ea typeface="Inter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Google Shape;1121;p45">
                <a:extLst>
                  <a:ext uri="{FF2B5EF4-FFF2-40B4-BE49-F238E27FC236}">
                    <a16:creationId xmlns:a16="http://schemas.microsoft.com/office/drawing/2014/main" id="{C537D12F-0248-1680-800B-FA86F89EC9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5072" y="2700863"/>
                <a:ext cx="3035174" cy="1190197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:r>
                  <a:rPr lang="pt-BR" dirty="0"/>
                  <a:t>Aceleração escalar </a:t>
                </a:r>
                <a14:m>
                  <m:oMath xmlns:m="http://schemas.openxmlformats.org/officeDocument/2006/math">
                    <m:r>
                      <a:rPr lang="pt-BR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pt-BR" dirty="0"/>
                  <a:t> (instantânea) é a taxa de variação da velocidade escalar de um movem em função do tempo</a:t>
                </a:r>
              </a:p>
            </p:txBody>
          </p:sp>
        </mc:Choice>
        <mc:Fallback xmlns="">
          <p:sp>
            <p:nvSpPr>
              <p:cNvPr id="7" name="Google Shape;1121;p45">
                <a:extLst>
                  <a:ext uri="{FF2B5EF4-FFF2-40B4-BE49-F238E27FC236}">
                    <a16:creationId xmlns:a16="http://schemas.microsoft.com/office/drawing/2014/main" id="{C537D12F-0248-1680-800B-FA86F89EC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072" y="2700863"/>
                <a:ext cx="3035174" cy="1190197"/>
              </a:xfrm>
              <a:prstGeom prst="homePlate">
                <a:avLst/>
              </a:prstGeom>
              <a:blipFill>
                <a:blip r:embed="rId6"/>
                <a:stretch>
                  <a:fillRect b="-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Google Shape;1121;p45">
            <a:extLst>
              <a:ext uri="{FF2B5EF4-FFF2-40B4-BE49-F238E27FC236}">
                <a16:creationId xmlns:a16="http://schemas.microsoft.com/office/drawing/2014/main" id="{9F505F19-65E4-6454-BB62-8CCF85483521}"/>
              </a:ext>
            </a:extLst>
          </p:cNvPr>
          <p:cNvSpPr txBox="1">
            <a:spLocks/>
          </p:cNvSpPr>
          <p:nvPr/>
        </p:nvSpPr>
        <p:spPr>
          <a:xfrm flipH="1">
            <a:off x="6673026" y="3259239"/>
            <a:ext cx="2470974" cy="58379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b="1" dirty="0">
                <a:solidFill>
                  <a:srgbClr val="FF0000"/>
                </a:solidFill>
              </a:rPr>
              <a:t>No MUV, a aceleração é constante</a:t>
            </a:r>
          </a:p>
        </p:txBody>
      </p:sp>
    </p:spTree>
    <p:extLst>
      <p:ext uri="{BB962C8B-B14F-4D97-AF65-F5344CB8AC3E}">
        <p14:creationId xmlns:p14="http://schemas.microsoft.com/office/powerpoint/2010/main" val="188307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5" grpId="0"/>
      <p:bldP spid="4" grpId="0" animBg="1"/>
      <p:bldP spid="2" grpId="0"/>
      <p:bldP spid="3" grpId="0"/>
      <p:bldP spid="6" grpId="0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Agrupar 45">
            <a:extLst>
              <a:ext uri="{FF2B5EF4-FFF2-40B4-BE49-F238E27FC236}">
                <a16:creationId xmlns:a16="http://schemas.microsoft.com/office/drawing/2014/main" id="{BB05123D-A07E-AFA2-85A4-39DAEDA3E915}"/>
              </a:ext>
            </a:extLst>
          </p:cNvPr>
          <p:cNvGrpSpPr/>
          <p:nvPr/>
        </p:nvGrpSpPr>
        <p:grpSpPr>
          <a:xfrm>
            <a:off x="742223" y="855538"/>
            <a:ext cx="3950427" cy="1963861"/>
            <a:chOff x="742223" y="855539"/>
            <a:chExt cx="2959073" cy="1406649"/>
          </a:xfrm>
        </p:grpSpPr>
        <p:grpSp>
          <p:nvGrpSpPr>
            <p:cNvPr id="35" name="Agrupar 34">
              <a:extLst>
                <a:ext uri="{FF2B5EF4-FFF2-40B4-BE49-F238E27FC236}">
                  <a16:creationId xmlns:a16="http://schemas.microsoft.com/office/drawing/2014/main" id="{419114FD-8DA6-D611-4746-4A0BD004E62B}"/>
                </a:ext>
              </a:extLst>
            </p:cNvPr>
            <p:cNvGrpSpPr/>
            <p:nvPr/>
          </p:nvGrpSpPr>
          <p:grpSpPr>
            <a:xfrm>
              <a:off x="742223" y="855539"/>
              <a:ext cx="2959073" cy="1406649"/>
              <a:chOff x="742223" y="855539"/>
              <a:chExt cx="2959073" cy="1406649"/>
            </a:xfrm>
          </p:grpSpPr>
          <p:cxnSp>
            <p:nvCxnSpPr>
              <p:cNvPr id="4" name="Conector de Seta Reta 3">
                <a:extLst>
                  <a:ext uri="{FF2B5EF4-FFF2-40B4-BE49-F238E27FC236}">
                    <a16:creationId xmlns:a16="http://schemas.microsoft.com/office/drawing/2014/main" id="{C8419C56-646B-02CA-BD41-5E9F52FEC4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79792" y="963261"/>
                <a:ext cx="0" cy="1298927"/>
              </a:xfrm>
              <a:prstGeom prst="straightConnector1">
                <a:avLst/>
              </a:prstGeom>
              <a:ln w="12700">
                <a:solidFill>
                  <a:schemeClr val="accent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Conector de Seta Reta 4">
                <a:extLst>
                  <a:ext uri="{FF2B5EF4-FFF2-40B4-BE49-F238E27FC236}">
                    <a16:creationId xmlns:a16="http://schemas.microsoft.com/office/drawing/2014/main" id="{2FCCE091-386E-31E1-5FB5-B3C5C8582E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0907" y="1788810"/>
                <a:ext cx="2022693" cy="0"/>
              </a:xfrm>
              <a:prstGeom prst="straightConnector1">
                <a:avLst/>
              </a:prstGeom>
              <a:ln w="12700">
                <a:solidFill>
                  <a:schemeClr val="accent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CaixaDeTexto 7">
                    <a:extLst>
                      <a:ext uri="{FF2B5EF4-FFF2-40B4-BE49-F238E27FC236}">
                        <a16:creationId xmlns:a16="http://schemas.microsoft.com/office/drawing/2014/main" id="{6072CAF3-AB97-D753-C6BF-0EC128960999}"/>
                      </a:ext>
                    </a:extLst>
                  </p:cNvPr>
                  <p:cNvSpPr txBox="1"/>
                  <p:nvPr/>
                </p:nvSpPr>
                <p:spPr>
                  <a:xfrm>
                    <a:off x="742223" y="855539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f>
                            <m:fPr>
                              <m:type m:val="lin"/>
                              <m:ctrlPr>
                                <a:rPr lang="pt-BR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pt-BR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pt-BR" b="0" i="1" smtClean="0">
                                  <a:latin typeface="Cambria Math" panose="02040503050406030204" pitchFamily="18" charset="0"/>
                                </a:rPr>
                                <m:t>²</m:t>
                              </m:r>
                            </m:den>
                          </m:f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8" name="CaixaDeTexto 7">
                    <a:extLst>
                      <a:ext uri="{FF2B5EF4-FFF2-40B4-BE49-F238E27FC236}">
                        <a16:creationId xmlns:a16="http://schemas.microsoft.com/office/drawing/2014/main" id="{6072CAF3-AB97-D753-C6BF-0EC12896099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2223" y="855539"/>
                    <a:ext cx="610763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8000" r="-31343" b="-144000"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CaixaDeTexto 8">
                    <a:extLst>
                      <a:ext uri="{FF2B5EF4-FFF2-40B4-BE49-F238E27FC236}">
                        <a16:creationId xmlns:a16="http://schemas.microsoft.com/office/drawing/2014/main" id="{7C4542B1-C849-3C91-1EC5-56BB99BD587D}"/>
                      </a:ext>
                    </a:extLst>
                  </p:cNvPr>
                  <p:cNvSpPr txBox="1"/>
                  <p:nvPr/>
                </p:nvSpPr>
                <p:spPr>
                  <a:xfrm>
                    <a:off x="3090533" y="1786920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9" name="CaixaDeTexto 8">
                    <a:extLst>
                      <a:ext uri="{FF2B5EF4-FFF2-40B4-BE49-F238E27FC236}">
                        <a16:creationId xmlns:a16="http://schemas.microsoft.com/office/drawing/2014/main" id="{7C4542B1-C849-3C91-1EC5-56BB99BD587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90533" y="1786920"/>
                    <a:ext cx="610763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CaixaDeTexto 9">
                    <a:extLst>
                      <a:ext uri="{FF2B5EF4-FFF2-40B4-BE49-F238E27FC236}">
                        <a16:creationId xmlns:a16="http://schemas.microsoft.com/office/drawing/2014/main" id="{7B883A5B-9154-AAE5-A7F5-3FFE84154C5D}"/>
                      </a:ext>
                    </a:extLst>
                  </p:cNvPr>
                  <p:cNvSpPr txBox="1"/>
                  <p:nvPr/>
                </p:nvSpPr>
                <p:spPr>
                  <a:xfrm>
                    <a:off x="949991" y="1681088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10" name="CaixaDeTexto 9">
                    <a:extLst>
                      <a:ext uri="{FF2B5EF4-FFF2-40B4-BE49-F238E27FC236}">
                        <a16:creationId xmlns:a16="http://schemas.microsoft.com/office/drawing/2014/main" id="{7B883A5B-9154-AAE5-A7F5-3FFE84154C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9991" y="1681088"/>
                    <a:ext cx="61076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CaixaDeTexto 10">
                    <a:extLst>
                      <a:ext uri="{FF2B5EF4-FFF2-40B4-BE49-F238E27FC236}">
                        <a16:creationId xmlns:a16="http://schemas.microsoft.com/office/drawing/2014/main" id="{8965AF0A-44F3-CBA8-B3AD-94A44E215783}"/>
                      </a:ext>
                    </a:extLst>
                  </p:cNvPr>
                  <p:cNvSpPr txBox="1"/>
                  <p:nvPr/>
                </p:nvSpPr>
                <p:spPr>
                  <a:xfrm>
                    <a:off x="949991" y="1411783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11" name="CaixaDeTexto 10">
                    <a:extLst>
                      <a:ext uri="{FF2B5EF4-FFF2-40B4-BE49-F238E27FC236}">
                        <a16:creationId xmlns:a16="http://schemas.microsoft.com/office/drawing/2014/main" id="{8965AF0A-44F3-CBA8-B3AD-94A44E21578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9991" y="1411783"/>
                    <a:ext cx="610763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CaixaDeTexto 11">
                    <a:extLst>
                      <a:ext uri="{FF2B5EF4-FFF2-40B4-BE49-F238E27FC236}">
                        <a16:creationId xmlns:a16="http://schemas.microsoft.com/office/drawing/2014/main" id="{B9E407D4-200A-7957-96ED-E09C3B8C1522}"/>
                      </a:ext>
                    </a:extLst>
                  </p:cNvPr>
                  <p:cNvSpPr txBox="1"/>
                  <p:nvPr/>
                </p:nvSpPr>
                <p:spPr>
                  <a:xfrm>
                    <a:off x="949990" y="1171263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12" name="CaixaDeTexto 11">
                    <a:extLst>
                      <a:ext uri="{FF2B5EF4-FFF2-40B4-BE49-F238E27FC236}">
                        <a16:creationId xmlns:a16="http://schemas.microsoft.com/office/drawing/2014/main" id="{B9E407D4-200A-7957-96ED-E09C3B8C152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9990" y="1171263"/>
                    <a:ext cx="610763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CaixaDeTexto 12">
                    <a:extLst>
                      <a:ext uri="{FF2B5EF4-FFF2-40B4-BE49-F238E27FC236}">
                        <a16:creationId xmlns:a16="http://schemas.microsoft.com/office/drawing/2014/main" id="{4E41CCDB-E4B5-F235-1213-0C4A44AAC02B}"/>
                      </a:ext>
                    </a:extLst>
                  </p:cNvPr>
                  <p:cNvSpPr txBox="1"/>
                  <p:nvPr/>
                </p:nvSpPr>
                <p:spPr>
                  <a:xfrm>
                    <a:off x="869029" y="1944565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13" name="CaixaDeTexto 12">
                    <a:extLst>
                      <a:ext uri="{FF2B5EF4-FFF2-40B4-BE49-F238E27FC236}">
                        <a16:creationId xmlns:a16="http://schemas.microsoft.com/office/drawing/2014/main" id="{4E41CCDB-E4B5-F235-1213-0C4A44AAC02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029" y="1944565"/>
                    <a:ext cx="610763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Conector reto 15">
                <a:extLst>
                  <a:ext uri="{FF2B5EF4-FFF2-40B4-BE49-F238E27FC236}">
                    <a16:creationId xmlns:a16="http://schemas.microsoft.com/office/drawing/2014/main" id="{82383C96-7BB8-E5E1-970D-AFDBFD74434E}"/>
                  </a:ext>
                </a:extLst>
              </p:cNvPr>
              <p:cNvCxnSpPr/>
              <p:nvPr/>
            </p:nvCxnSpPr>
            <p:spPr>
              <a:xfrm>
                <a:off x="1371381" y="1314450"/>
                <a:ext cx="108000" cy="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ector reto 16">
                <a:extLst>
                  <a:ext uri="{FF2B5EF4-FFF2-40B4-BE49-F238E27FC236}">
                    <a16:creationId xmlns:a16="http://schemas.microsoft.com/office/drawing/2014/main" id="{03D125FD-2752-437E-C86A-43CAFBB9AD98}"/>
                  </a:ext>
                </a:extLst>
              </p:cNvPr>
              <p:cNvCxnSpPr>
                <a:cxnSpLocks/>
                <a:endCxn id="11" idx="3"/>
              </p:cNvCxnSpPr>
              <p:nvPr/>
            </p:nvCxnSpPr>
            <p:spPr>
              <a:xfrm>
                <a:off x="1380907" y="1519505"/>
                <a:ext cx="108000" cy="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ector reto 17">
                <a:extLst>
                  <a:ext uri="{FF2B5EF4-FFF2-40B4-BE49-F238E27FC236}">
                    <a16:creationId xmlns:a16="http://schemas.microsoft.com/office/drawing/2014/main" id="{5719D757-7425-549D-4567-08B6A328FD48}"/>
                  </a:ext>
                </a:extLst>
              </p:cNvPr>
              <p:cNvCxnSpPr/>
              <p:nvPr/>
            </p:nvCxnSpPr>
            <p:spPr>
              <a:xfrm>
                <a:off x="1372038" y="2072558"/>
                <a:ext cx="108000" cy="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ector reto 20">
                <a:extLst>
                  <a:ext uri="{FF2B5EF4-FFF2-40B4-BE49-F238E27FC236}">
                    <a16:creationId xmlns:a16="http://schemas.microsoft.com/office/drawing/2014/main" id="{E37CFBD1-B4E1-2AC7-DE60-C782EBA7A2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4933" y="1734810"/>
                <a:ext cx="0" cy="10800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ector reto 23">
                <a:extLst>
                  <a:ext uri="{FF2B5EF4-FFF2-40B4-BE49-F238E27FC236}">
                    <a16:creationId xmlns:a16="http://schemas.microsoft.com/office/drawing/2014/main" id="{B03AEA44-D931-87AC-F03A-066331A11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21158" y="1734810"/>
                <a:ext cx="0" cy="10800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to 24">
                <a:extLst>
                  <a:ext uri="{FF2B5EF4-FFF2-40B4-BE49-F238E27FC236}">
                    <a16:creationId xmlns:a16="http://schemas.microsoft.com/office/drawing/2014/main" id="{208C8565-483C-789C-B87F-9F76828FCC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91033" y="1734810"/>
                <a:ext cx="0" cy="10800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ector reto 26">
                <a:extLst>
                  <a:ext uri="{FF2B5EF4-FFF2-40B4-BE49-F238E27FC236}">
                    <a16:creationId xmlns:a16="http://schemas.microsoft.com/office/drawing/2014/main" id="{6253736C-AE8E-0827-9439-3ED9DFC3E2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67258" y="1734810"/>
                <a:ext cx="0" cy="10800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ector reto 27">
                <a:extLst>
                  <a:ext uri="{FF2B5EF4-FFF2-40B4-BE49-F238E27FC236}">
                    <a16:creationId xmlns:a16="http://schemas.microsoft.com/office/drawing/2014/main" id="{5EAD90B7-12A0-4CCE-B738-6BAC8019C5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21258" y="1734810"/>
                <a:ext cx="0" cy="10800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CaixaDeTexto 28">
                    <a:extLst>
                      <a:ext uri="{FF2B5EF4-FFF2-40B4-BE49-F238E27FC236}">
                        <a16:creationId xmlns:a16="http://schemas.microsoft.com/office/drawing/2014/main" id="{57F6E2A5-ACF7-35B7-73AA-4C1DF5ABDE44}"/>
                      </a:ext>
                    </a:extLst>
                  </p:cNvPr>
                  <p:cNvSpPr txBox="1"/>
                  <p:nvPr/>
                </p:nvSpPr>
                <p:spPr>
                  <a:xfrm>
                    <a:off x="1425381" y="1811070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29" name="CaixaDeTexto 28">
                    <a:extLst>
                      <a:ext uri="{FF2B5EF4-FFF2-40B4-BE49-F238E27FC236}">
                        <a16:creationId xmlns:a16="http://schemas.microsoft.com/office/drawing/2014/main" id="{57F6E2A5-ACF7-35B7-73AA-4C1DF5ABDE4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25381" y="1811070"/>
                    <a:ext cx="610763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CaixaDeTexto 29">
                    <a:extLst>
                      <a:ext uri="{FF2B5EF4-FFF2-40B4-BE49-F238E27FC236}">
                        <a16:creationId xmlns:a16="http://schemas.microsoft.com/office/drawing/2014/main" id="{F70ABBE8-FA3C-B409-2202-D395909CCBA3}"/>
                      </a:ext>
                    </a:extLst>
                  </p:cNvPr>
                  <p:cNvSpPr txBox="1"/>
                  <p:nvPr/>
                </p:nvSpPr>
                <p:spPr>
                  <a:xfrm>
                    <a:off x="1715776" y="1811070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30" name="CaixaDeTexto 29">
                    <a:extLst>
                      <a:ext uri="{FF2B5EF4-FFF2-40B4-BE49-F238E27FC236}">
                        <a16:creationId xmlns:a16="http://schemas.microsoft.com/office/drawing/2014/main" id="{F70ABBE8-FA3C-B409-2202-D395909CCBA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15776" y="1811070"/>
                    <a:ext cx="610763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CaixaDeTexto 30">
                    <a:extLst>
                      <a:ext uri="{FF2B5EF4-FFF2-40B4-BE49-F238E27FC236}">
                        <a16:creationId xmlns:a16="http://schemas.microsoft.com/office/drawing/2014/main" id="{F14721A2-60F0-088D-9962-5A4B884C3802}"/>
                      </a:ext>
                    </a:extLst>
                  </p:cNvPr>
                  <p:cNvSpPr txBox="1"/>
                  <p:nvPr/>
                </p:nvSpPr>
                <p:spPr>
                  <a:xfrm>
                    <a:off x="1915142" y="1801974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31" name="CaixaDeTexto 30">
                    <a:extLst>
                      <a:ext uri="{FF2B5EF4-FFF2-40B4-BE49-F238E27FC236}">
                        <a16:creationId xmlns:a16="http://schemas.microsoft.com/office/drawing/2014/main" id="{F14721A2-60F0-088D-9962-5A4B884C380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15142" y="1801974"/>
                    <a:ext cx="610763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CaixaDeTexto 31">
                    <a:extLst>
                      <a:ext uri="{FF2B5EF4-FFF2-40B4-BE49-F238E27FC236}">
                        <a16:creationId xmlns:a16="http://schemas.microsoft.com/office/drawing/2014/main" id="{775A3EB7-AFE7-E1BC-D8DE-5CE582B39ABE}"/>
                      </a:ext>
                    </a:extLst>
                  </p:cNvPr>
                  <p:cNvSpPr txBox="1"/>
                  <p:nvPr/>
                </p:nvSpPr>
                <p:spPr>
                  <a:xfrm>
                    <a:off x="2257957" y="1592755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32" name="CaixaDeTexto 31">
                    <a:extLst>
                      <a:ext uri="{FF2B5EF4-FFF2-40B4-BE49-F238E27FC236}">
                        <a16:creationId xmlns:a16="http://schemas.microsoft.com/office/drawing/2014/main" id="{775A3EB7-AFE7-E1BC-D8DE-5CE582B39A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57957" y="1592755"/>
                    <a:ext cx="610763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CaixaDeTexto 32">
                    <a:extLst>
                      <a:ext uri="{FF2B5EF4-FFF2-40B4-BE49-F238E27FC236}">
                        <a16:creationId xmlns:a16="http://schemas.microsoft.com/office/drawing/2014/main" id="{945BD9E9-3551-0DD6-5E39-764B667EEE9E}"/>
                      </a:ext>
                    </a:extLst>
                  </p:cNvPr>
                  <p:cNvSpPr txBox="1"/>
                  <p:nvPr/>
                </p:nvSpPr>
                <p:spPr>
                  <a:xfrm>
                    <a:off x="2521618" y="1597312"/>
                    <a:ext cx="6107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oMath>
                      </m:oMathPara>
                    </a14:m>
                    <a:endParaRPr lang="pt-BR" dirty="0"/>
                  </a:p>
                </p:txBody>
              </p:sp>
            </mc:Choice>
            <mc:Fallback xmlns="">
              <p:sp>
                <p:nvSpPr>
                  <p:cNvPr id="33" name="CaixaDeTexto 32">
                    <a:extLst>
                      <a:ext uri="{FF2B5EF4-FFF2-40B4-BE49-F238E27FC236}">
                        <a16:creationId xmlns:a16="http://schemas.microsoft.com/office/drawing/2014/main" id="{945BD9E9-3551-0DD6-5E39-764B667EEE9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1618" y="1597312"/>
                    <a:ext cx="610763" cy="215444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6" name="Conector reto 35">
              <a:extLst>
                <a:ext uri="{FF2B5EF4-FFF2-40B4-BE49-F238E27FC236}">
                  <a16:creationId xmlns:a16="http://schemas.microsoft.com/office/drawing/2014/main" id="{497BC432-151B-26F5-5A95-797B7B1ED74B}"/>
                </a:ext>
              </a:extLst>
            </p:cNvPr>
            <p:cNvCxnSpPr>
              <a:cxnSpLocks/>
            </p:cNvCxnSpPr>
            <p:nvPr/>
          </p:nvCxnSpPr>
          <p:spPr>
            <a:xfrm>
              <a:off x="1479381" y="1314450"/>
              <a:ext cx="807733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A8FD2192-ECD0-0880-A481-8A6B6DBE775A}"/>
                </a:ext>
              </a:extLst>
            </p:cNvPr>
            <p:cNvCxnSpPr>
              <a:cxnSpLocks/>
            </p:cNvCxnSpPr>
            <p:nvPr/>
          </p:nvCxnSpPr>
          <p:spPr>
            <a:xfrm>
              <a:off x="2282800" y="2072558"/>
              <a:ext cx="538458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7214944C-FD56-A9B0-0E10-AC39A54B59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94183" y="1308100"/>
              <a:ext cx="0" cy="756000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to 42">
              <a:extLst>
                <a:ext uri="{FF2B5EF4-FFF2-40B4-BE49-F238E27FC236}">
                  <a16:creationId xmlns:a16="http://schemas.microsoft.com/office/drawing/2014/main" id="{DDFF39D6-34F8-8B96-2F52-20023CCB6B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9381" y="2072558"/>
              <a:ext cx="814633" cy="0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tângulo 44">
                <a:extLst>
                  <a:ext uri="{FF2B5EF4-FFF2-40B4-BE49-F238E27FC236}">
                    <a16:creationId xmlns:a16="http://schemas.microsoft.com/office/drawing/2014/main" id="{241AB307-F10F-03D1-9257-F123B1CF94DE}"/>
                  </a:ext>
                </a:extLst>
              </p:cNvPr>
              <p:cNvSpPr/>
              <p:nvPr/>
            </p:nvSpPr>
            <p:spPr>
              <a:xfrm>
                <a:off x="1743266" y="1508046"/>
                <a:ext cx="1055661" cy="63658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pt-B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45" name="Retângulo 44">
                <a:extLst>
                  <a:ext uri="{FF2B5EF4-FFF2-40B4-BE49-F238E27FC236}">
                    <a16:creationId xmlns:a16="http://schemas.microsoft.com/office/drawing/2014/main" id="{241AB307-F10F-03D1-9257-F123B1CF94D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266" y="1508046"/>
                <a:ext cx="1055661" cy="63658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tângulo 46">
                <a:extLst>
                  <a:ext uri="{FF2B5EF4-FFF2-40B4-BE49-F238E27FC236}">
                    <a16:creationId xmlns:a16="http://schemas.microsoft.com/office/drawing/2014/main" id="{54E1B98E-B7DB-3544-C06C-2D5F06A8DAB8}"/>
                  </a:ext>
                </a:extLst>
              </p:cNvPr>
              <p:cNvSpPr/>
              <p:nvPr/>
            </p:nvSpPr>
            <p:spPr>
              <a:xfrm>
                <a:off x="2810667" y="2166870"/>
                <a:ext cx="718592" cy="38187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pt-B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t-BR" sz="900" dirty="0"/>
              </a:p>
            </p:txBody>
          </p:sp>
        </mc:Choice>
        <mc:Fallback xmlns="">
          <p:sp>
            <p:nvSpPr>
              <p:cNvPr id="47" name="Retângulo 46">
                <a:extLst>
                  <a:ext uri="{FF2B5EF4-FFF2-40B4-BE49-F238E27FC236}">
                    <a16:creationId xmlns:a16="http://schemas.microsoft.com/office/drawing/2014/main" id="{54E1B98E-B7DB-3544-C06C-2D5F06A8DA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667" y="2166870"/>
                <a:ext cx="718592" cy="381877"/>
              </a:xfrm>
              <a:prstGeom prst="rect">
                <a:avLst/>
              </a:prstGeom>
              <a:blipFill>
                <a:blip r:embed="rId15"/>
                <a:stretch>
                  <a:fillRect b="-158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aixaDeTexto 47">
                <a:extLst>
                  <a:ext uri="{FF2B5EF4-FFF2-40B4-BE49-F238E27FC236}">
                    <a16:creationId xmlns:a16="http://schemas.microsoft.com/office/drawing/2014/main" id="{7773D90F-0CD5-3A3A-70E8-3DBACC2ABD1F}"/>
                  </a:ext>
                </a:extLst>
              </p:cNvPr>
              <p:cNvSpPr txBox="1"/>
              <p:nvPr/>
            </p:nvSpPr>
            <p:spPr>
              <a:xfrm>
                <a:off x="5317714" y="878979"/>
                <a:ext cx="2899797" cy="169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2000" dirty="0">
                    <a:solidFill>
                      <a:schemeClr val="accent6"/>
                    </a:solidFill>
                    <a:latin typeface="Inter" panose="020B0604020202020204" charset="0"/>
                    <a:ea typeface="Inter" panose="020B0604020202020204" charset="0"/>
                  </a:rPr>
                  <a:t>Para encontrar as variações de velocidade do móvel, é preciso calcular as áreas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pt-BR" sz="2000" dirty="0">
                    <a:solidFill>
                      <a:schemeClr val="accent6"/>
                    </a:solidFill>
                    <a:latin typeface="Inter" panose="020B0604020202020204" charset="0"/>
                    <a:ea typeface="Inter" panose="020B0604020202020204" charset="0"/>
                  </a:rPr>
                  <a:t> 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pt-B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pt-BR" sz="2000" dirty="0">
                  <a:solidFill>
                    <a:schemeClr val="accent6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48" name="CaixaDeTexto 47">
                <a:extLst>
                  <a:ext uri="{FF2B5EF4-FFF2-40B4-BE49-F238E27FC236}">
                    <a16:creationId xmlns:a16="http://schemas.microsoft.com/office/drawing/2014/main" id="{7773D90F-0CD5-3A3A-70E8-3DBACC2AB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714" y="878979"/>
                <a:ext cx="2899797" cy="1692771"/>
              </a:xfrm>
              <a:prstGeom prst="rect">
                <a:avLst/>
              </a:prstGeom>
              <a:blipFill>
                <a:blip r:embed="rId16"/>
                <a:stretch>
                  <a:fillRect l="-2101" t="-1799" b="-179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CaixaDeTexto 49">
            <a:extLst>
              <a:ext uri="{FF2B5EF4-FFF2-40B4-BE49-F238E27FC236}">
                <a16:creationId xmlns:a16="http://schemas.microsoft.com/office/drawing/2014/main" id="{BCDE9C81-D2D2-7D30-E68A-13BFC6138B4F}"/>
              </a:ext>
            </a:extLst>
          </p:cNvPr>
          <p:cNvSpPr txBox="1"/>
          <p:nvPr/>
        </p:nvSpPr>
        <p:spPr>
          <a:xfrm>
            <a:off x="1033339" y="3152544"/>
            <a:ext cx="2899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De 0 a 30s, temos: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71C7A75C-B3F5-59C3-0EAE-4213F634F8D0}"/>
              </a:ext>
            </a:extLst>
          </p:cNvPr>
          <p:cNvSpPr txBox="1"/>
          <p:nvPr/>
        </p:nvSpPr>
        <p:spPr>
          <a:xfrm>
            <a:off x="1019596" y="3607534"/>
            <a:ext cx="2899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E de 30 a 50s, temos: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CaixaDeTexto 51">
                <a:extLst>
                  <a:ext uri="{FF2B5EF4-FFF2-40B4-BE49-F238E27FC236}">
                    <a16:creationId xmlns:a16="http://schemas.microsoft.com/office/drawing/2014/main" id="{C0EBF9B4-E329-8A78-93CD-47820785F5D1}"/>
                  </a:ext>
                </a:extLst>
              </p:cNvPr>
              <p:cNvSpPr txBox="1"/>
              <p:nvPr/>
            </p:nvSpPr>
            <p:spPr>
              <a:xfrm>
                <a:off x="4057393" y="3152544"/>
                <a:ext cx="364086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=2.30=60 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2" name="CaixaDeTexto 51">
                <a:extLst>
                  <a:ext uri="{FF2B5EF4-FFF2-40B4-BE49-F238E27FC236}">
                    <a16:creationId xmlns:a16="http://schemas.microsoft.com/office/drawing/2014/main" id="{C0EBF9B4-E329-8A78-93CD-47820785F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7393" y="3152544"/>
                <a:ext cx="3640868" cy="369332"/>
              </a:xfrm>
              <a:prstGeom prst="rect">
                <a:avLst/>
              </a:prstGeom>
              <a:blipFill>
                <a:blip r:embed="rId17"/>
                <a:stretch>
                  <a:fillRect l="-1340" r="-335" b="-3770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aixaDeTexto 52">
                <a:extLst>
                  <a:ext uri="{FF2B5EF4-FFF2-40B4-BE49-F238E27FC236}">
                    <a16:creationId xmlns:a16="http://schemas.microsoft.com/office/drawing/2014/main" id="{67B8C3E3-C6D8-E520-A640-A9016BB003BF}"/>
                  </a:ext>
                </a:extLst>
              </p:cNvPr>
              <p:cNvSpPr txBox="1"/>
              <p:nvPr/>
            </p:nvSpPr>
            <p:spPr>
              <a:xfrm>
                <a:off x="4010842" y="3622923"/>
                <a:ext cx="411356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=−1.20=−20 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3" name="CaixaDeTexto 52">
                <a:extLst>
                  <a:ext uri="{FF2B5EF4-FFF2-40B4-BE49-F238E27FC236}">
                    <a16:creationId xmlns:a16="http://schemas.microsoft.com/office/drawing/2014/main" id="{67B8C3E3-C6D8-E520-A640-A9016BB00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842" y="3622923"/>
                <a:ext cx="4113562" cy="369332"/>
              </a:xfrm>
              <a:prstGeom prst="rect">
                <a:avLst/>
              </a:prstGeom>
              <a:blipFill>
                <a:blip r:embed="rId18"/>
                <a:stretch>
                  <a:fillRect l="-1185" r="-148" b="-3770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CaixaDeTexto 53">
            <a:extLst>
              <a:ext uri="{FF2B5EF4-FFF2-40B4-BE49-F238E27FC236}">
                <a16:creationId xmlns:a16="http://schemas.microsoft.com/office/drawing/2014/main" id="{2FAC505E-7CA7-7611-A03C-6D3BC293F914}"/>
              </a:ext>
            </a:extLst>
          </p:cNvPr>
          <p:cNvSpPr txBox="1"/>
          <p:nvPr/>
        </p:nvSpPr>
        <p:spPr>
          <a:xfrm>
            <a:off x="1009336" y="4396445"/>
            <a:ext cx="3275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6"/>
                </a:solidFill>
                <a:latin typeface="Inter" panose="020B0604020202020204" charset="0"/>
                <a:ea typeface="Inter" panose="020B0604020202020204" charset="0"/>
              </a:rPr>
              <a:t>Por fim, 0 a 50s, temos: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>
                <a:extLst>
                  <a:ext uri="{FF2B5EF4-FFF2-40B4-BE49-F238E27FC236}">
                    <a16:creationId xmlns:a16="http://schemas.microsoft.com/office/drawing/2014/main" id="{2C731E07-113E-93E6-D9C4-85C2E9978B54}"/>
                  </a:ext>
                </a:extLst>
              </p:cNvPr>
              <p:cNvSpPr txBox="1"/>
              <p:nvPr/>
            </p:nvSpPr>
            <p:spPr>
              <a:xfrm>
                <a:off x="4010842" y="4388383"/>
                <a:ext cx="35509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pt-BR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pt-BR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pt-BR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=40 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5" name="CaixaDeTexto 54">
                <a:extLst>
                  <a:ext uri="{FF2B5EF4-FFF2-40B4-BE49-F238E27FC236}">
                    <a16:creationId xmlns:a16="http://schemas.microsoft.com/office/drawing/2014/main" id="{2C731E07-113E-93E6-D9C4-85C2E9978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842" y="4388383"/>
                <a:ext cx="3550972" cy="369332"/>
              </a:xfrm>
              <a:prstGeom prst="rect">
                <a:avLst/>
              </a:prstGeom>
              <a:blipFill>
                <a:blip r:embed="rId19"/>
                <a:stretch>
                  <a:fillRect l="-1375" r="-344" b="-38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Google Shape;7371;p86">
            <a:extLst>
              <a:ext uri="{FF2B5EF4-FFF2-40B4-BE49-F238E27FC236}">
                <a16:creationId xmlns:a16="http://schemas.microsoft.com/office/drawing/2014/main" id="{1C2AD798-F564-0758-4684-C49AC4849858}"/>
              </a:ext>
            </a:extLst>
          </p:cNvPr>
          <p:cNvGrpSpPr/>
          <p:nvPr/>
        </p:nvGrpSpPr>
        <p:grpSpPr>
          <a:xfrm>
            <a:off x="826963" y="4216620"/>
            <a:ext cx="2507799" cy="206239"/>
            <a:chOff x="106648" y="895722"/>
            <a:chExt cx="4481413" cy="374300"/>
          </a:xfrm>
        </p:grpSpPr>
        <p:grpSp>
          <p:nvGrpSpPr>
            <p:cNvPr id="57" name="Google Shape;7372;p86">
              <a:extLst>
                <a:ext uri="{FF2B5EF4-FFF2-40B4-BE49-F238E27FC236}">
                  <a16:creationId xmlns:a16="http://schemas.microsoft.com/office/drawing/2014/main" id="{6A26A094-AE24-4381-D6A3-425472458CF0}"/>
                </a:ext>
              </a:extLst>
            </p:cNvPr>
            <p:cNvGrpSpPr/>
            <p:nvPr/>
          </p:nvGrpSpPr>
          <p:grpSpPr>
            <a:xfrm>
              <a:off x="2233276" y="895722"/>
              <a:ext cx="1082667" cy="223591"/>
              <a:chOff x="4808316" y="2800065"/>
              <a:chExt cx="1999386" cy="412910"/>
            </a:xfrm>
          </p:grpSpPr>
          <p:sp>
            <p:nvSpPr>
              <p:cNvPr id="73" name="Google Shape;7373;p86">
                <a:extLst>
                  <a:ext uri="{FF2B5EF4-FFF2-40B4-BE49-F238E27FC236}">
                    <a16:creationId xmlns:a16="http://schemas.microsoft.com/office/drawing/2014/main" id="{949C0172-EBDA-1A11-55C6-200592F9F470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74" name="Google Shape;7374;p86">
                <a:extLst>
                  <a:ext uri="{FF2B5EF4-FFF2-40B4-BE49-F238E27FC236}">
                    <a16:creationId xmlns:a16="http://schemas.microsoft.com/office/drawing/2014/main" id="{751FFFFB-AD63-1A10-D463-343C61E728A5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" name="Google Shape;7375;p86">
                  <a:extLst>
                    <a:ext uri="{FF2B5EF4-FFF2-40B4-BE49-F238E27FC236}">
                      <a16:creationId xmlns:a16="http://schemas.microsoft.com/office/drawing/2014/main" id="{59BC19BE-D573-6097-02CD-AD3FC17F6B3A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" name="Google Shape;7376;p86">
                  <a:extLst>
                    <a:ext uri="{FF2B5EF4-FFF2-40B4-BE49-F238E27FC236}">
                      <a16:creationId xmlns:a16="http://schemas.microsoft.com/office/drawing/2014/main" id="{741D2508-CE0A-7418-5F63-73C4F6EA326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58" name="Google Shape;7377;p86">
              <a:extLst>
                <a:ext uri="{FF2B5EF4-FFF2-40B4-BE49-F238E27FC236}">
                  <a16:creationId xmlns:a16="http://schemas.microsoft.com/office/drawing/2014/main" id="{C98480DE-3C08-F289-5F27-80EDAFB33CF1}"/>
                </a:ext>
              </a:extLst>
            </p:cNvPr>
            <p:cNvGrpSpPr/>
            <p:nvPr/>
          </p:nvGrpSpPr>
          <p:grpSpPr>
            <a:xfrm>
              <a:off x="106648" y="895722"/>
              <a:ext cx="1088401" cy="223591"/>
              <a:chOff x="881025" y="2800065"/>
              <a:chExt cx="2009975" cy="412910"/>
            </a:xfrm>
          </p:grpSpPr>
          <p:sp>
            <p:nvSpPr>
              <p:cNvPr id="69" name="Google Shape;7378;p86">
                <a:extLst>
                  <a:ext uri="{FF2B5EF4-FFF2-40B4-BE49-F238E27FC236}">
                    <a16:creationId xmlns:a16="http://schemas.microsoft.com/office/drawing/2014/main" id="{208CABFF-7BF2-085A-232F-43F25AA77908}"/>
                  </a:ext>
                </a:extLst>
              </p:cNvPr>
              <p:cNvSpPr/>
              <p:nvPr/>
            </p:nvSpPr>
            <p:spPr>
              <a:xfrm>
                <a:off x="932600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70" name="Google Shape;7379;p86">
                <a:extLst>
                  <a:ext uri="{FF2B5EF4-FFF2-40B4-BE49-F238E27FC236}">
                    <a16:creationId xmlns:a16="http://schemas.microsoft.com/office/drawing/2014/main" id="{BB3DF41A-FD48-C89A-FDF8-C1FEF24FBF92}"/>
                  </a:ext>
                </a:extLst>
              </p:cNvPr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1" name="Google Shape;7380;p86">
                  <a:extLst>
                    <a:ext uri="{FF2B5EF4-FFF2-40B4-BE49-F238E27FC236}">
                      <a16:creationId xmlns:a16="http://schemas.microsoft.com/office/drawing/2014/main" id="{DCAFEFE1-ECC0-2EA1-3F7A-874D64F83F2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2" name="Google Shape;7381;p86">
                  <a:extLst>
                    <a:ext uri="{FF2B5EF4-FFF2-40B4-BE49-F238E27FC236}">
                      <a16:creationId xmlns:a16="http://schemas.microsoft.com/office/drawing/2014/main" id="{7FD324C2-6562-E143-15FC-DEF851B9710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59" name="Google Shape;7382;p86">
              <a:extLst>
                <a:ext uri="{FF2B5EF4-FFF2-40B4-BE49-F238E27FC236}">
                  <a16:creationId xmlns:a16="http://schemas.microsoft.com/office/drawing/2014/main" id="{87C274CB-D0DB-EB15-8DF6-74C45D542FE9}"/>
                </a:ext>
              </a:extLst>
            </p:cNvPr>
            <p:cNvGrpSpPr/>
            <p:nvPr/>
          </p:nvGrpSpPr>
          <p:grpSpPr>
            <a:xfrm>
              <a:off x="1172346" y="1047018"/>
              <a:ext cx="1083151" cy="223003"/>
              <a:chOff x="2849073" y="3079467"/>
              <a:chExt cx="2000279" cy="411825"/>
            </a:xfrm>
          </p:grpSpPr>
          <p:sp>
            <p:nvSpPr>
              <p:cNvPr id="65" name="Google Shape;7383;p86">
                <a:extLst>
                  <a:ext uri="{FF2B5EF4-FFF2-40B4-BE49-F238E27FC236}">
                    <a16:creationId xmlns:a16="http://schemas.microsoft.com/office/drawing/2014/main" id="{21DACACF-9A21-382D-84CE-BEE6B1D78D3F}"/>
                  </a:ext>
                </a:extLst>
              </p:cNvPr>
              <p:cNvSpPr/>
              <p:nvPr/>
            </p:nvSpPr>
            <p:spPr>
              <a:xfrm>
                <a:off x="2890952" y="3079475"/>
                <a:ext cx="19584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66" name="Google Shape;7384;p86">
                <a:extLst>
                  <a:ext uri="{FF2B5EF4-FFF2-40B4-BE49-F238E27FC236}">
                    <a16:creationId xmlns:a16="http://schemas.microsoft.com/office/drawing/2014/main" id="{76FC631C-5149-7E79-52F3-B4703A7AF7A9}"/>
                  </a:ext>
                </a:extLst>
              </p:cNvPr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67" name="Google Shape;7385;p86">
                  <a:extLst>
                    <a:ext uri="{FF2B5EF4-FFF2-40B4-BE49-F238E27FC236}">
                      <a16:creationId xmlns:a16="http://schemas.microsoft.com/office/drawing/2014/main" id="{5F807F89-8EC7-7854-B6BD-597A0C7B5F1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68" name="Google Shape;7386;p86">
                  <a:extLst>
                    <a:ext uri="{FF2B5EF4-FFF2-40B4-BE49-F238E27FC236}">
                      <a16:creationId xmlns:a16="http://schemas.microsoft.com/office/drawing/2014/main" id="{2BF63954-4016-231E-4E14-3CE3A89F7E0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60" name="Google Shape;7387;p86">
              <a:extLst>
                <a:ext uri="{FF2B5EF4-FFF2-40B4-BE49-F238E27FC236}">
                  <a16:creationId xmlns:a16="http://schemas.microsoft.com/office/drawing/2014/main" id="{38ECE153-2C0D-FDB8-F1F8-1E18D1D78FF4}"/>
                </a:ext>
              </a:extLst>
            </p:cNvPr>
            <p:cNvGrpSpPr/>
            <p:nvPr/>
          </p:nvGrpSpPr>
          <p:grpSpPr>
            <a:xfrm>
              <a:off x="3290132" y="1047018"/>
              <a:ext cx="1297929" cy="223003"/>
              <a:chOff x="6760035" y="3079467"/>
              <a:chExt cx="2396914" cy="411825"/>
            </a:xfrm>
          </p:grpSpPr>
          <p:sp>
            <p:nvSpPr>
              <p:cNvPr id="61" name="Google Shape;7388;p86">
                <a:extLst>
                  <a:ext uri="{FF2B5EF4-FFF2-40B4-BE49-F238E27FC236}">
                    <a16:creationId xmlns:a16="http://schemas.microsoft.com/office/drawing/2014/main" id="{856B7B3F-CCD7-D8A5-9B0B-90B1E6F25924}"/>
                  </a:ext>
                </a:extLst>
              </p:cNvPr>
              <p:cNvSpPr/>
              <p:nvPr/>
            </p:nvSpPr>
            <p:spPr>
              <a:xfrm>
                <a:off x="6807650" y="3079475"/>
                <a:ext cx="23493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62" name="Google Shape;7389;p86">
                <a:extLst>
                  <a:ext uri="{FF2B5EF4-FFF2-40B4-BE49-F238E27FC236}">
                    <a16:creationId xmlns:a16="http://schemas.microsoft.com/office/drawing/2014/main" id="{B71C079D-7B31-54BA-F7C4-7A6CC7337813}"/>
                  </a:ext>
                </a:extLst>
              </p:cNvPr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63" name="Google Shape;7390;p86">
                  <a:extLst>
                    <a:ext uri="{FF2B5EF4-FFF2-40B4-BE49-F238E27FC236}">
                      <a16:creationId xmlns:a16="http://schemas.microsoft.com/office/drawing/2014/main" id="{49B38F6D-6AC2-F217-5343-0992B9C30C0D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64" name="Google Shape;7391;p86">
                  <a:extLst>
                    <a:ext uri="{FF2B5EF4-FFF2-40B4-BE49-F238E27FC236}">
                      <a16:creationId xmlns:a16="http://schemas.microsoft.com/office/drawing/2014/main" id="{6E4F3CBB-E7FB-1AD2-2D19-EB469995CDA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  <p:grpSp>
        <p:nvGrpSpPr>
          <p:cNvPr id="77" name="Google Shape;7371;p86">
            <a:extLst>
              <a:ext uri="{FF2B5EF4-FFF2-40B4-BE49-F238E27FC236}">
                <a16:creationId xmlns:a16="http://schemas.microsoft.com/office/drawing/2014/main" id="{280C12EE-0010-E39B-621C-F7E4DD907196}"/>
              </a:ext>
            </a:extLst>
          </p:cNvPr>
          <p:cNvGrpSpPr/>
          <p:nvPr/>
        </p:nvGrpSpPr>
        <p:grpSpPr>
          <a:xfrm>
            <a:off x="3311404" y="4222343"/>
            <a:ext cx="2507799" cy="206239"/>
            <a:chOff x="106648" y="895722"/>
            <a:chExt cx="4481413" cy="374300"/>
          </a:xfrm>
        </p:grpSpPr>
        <p:grpSp>
          <p:nvGrpSpPr>
            <p:cNvPr id="78" name="Google Shape;7372;p86">
              <a:extLst>
                <a:ext uri="{FF2B5EF4-FFF2-40B4-BE49-F238E27FC236}">
                  <a16:creationId xmlns:a16="http://schemas.microsoft.com/office/drawing/2014/main" id="{9D543511-32D1-463A-C269-2AA0A89CEA0D}"/>
                </a:ext>
              </a:extLst>
            </p:cNvPr>
            <p:cNvGrpSpPr/>
            <p:nvPr/>
          </p:nvGrpSpPr>
          <p:grpSpPr>
            <a:xfrm>
              <a:off x="2233276" y="895722"/>
              <a:ext cx="1082667" cy="223591"/>
              <a:chOff x="4808316" y="2800065"/>
              <a:chExt cx="1999386" cy="412910"/>
            </a:xfrm>
          </p:grpSpPr>
          <p:sp>
            <p:nvSpPr>
              <p:cNvPr id="94" name="Google Shape;7373;p86">
                <a:extLst>
                  <a:ext uri="{FF2B5EF4-FFF2-40B4-BE49-F238E27FC236}">
                    <a16:creationId xmlns:a16="http://schemas.microsoft.com/office/drawing/2014/main" id="{5FDF5868-E59A-EFDA-00C2-25AB7169FD8D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95" name="Google Shape;7374;p86">
                <a:extLst>
                  <a:ext uri="{FF2B5EF4-FFF2-40B4-BE49-F238E27FC236}">
                    <a16:creationId xmlns:a16="http://schemas.microsoft.com/office/drawing/2014/main" id="{24E98947-E8ED-3D39-0A2B-281C0E3D024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96" name="Google Shape;7375;p86">
                  <a:extLst>
                    <a:ext uri="{FF2B5EF4-FFF2-40B4-BE49-F238E27FC236}">
                      <a16:creationId xmlns:a16="http://schemas.microsoft.com/office/drawing/2014/main" id="{236C5AF8-8FD3-CE9A-89DA-7C0512ED75BF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7" name="Google Shape;7376;p86">
                  <a:extLst>
                    <a:ext uri="{FF2B5EF4-FFF2-40B4-BE49-F238E27FC236}">
                      <a16:creationId xmlns:a16="http://schemas.microsoft.com/office/drawing/2014/main" id="{F0FA26E2-FDC1-ACDE-4544-0654B107D4C1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79" name="Google Shape;7377;p86">
              <a:extLst>
                <a:ext uri="{FF2B5EF4-FFF2-40B4-BE49-F238E27FC236}">
                  <a16:creationId xmlns:a16="http://schemas.microsoft.com/office/drawing/2014/main" id="{4932929F-E2BD-3394-3AC9-4B8910A24A85}"/>
                </a:ext>
              </a:extLst>
            </p:cNvPr>
            <p:cNvGrpSpPr/>
            <p:nvPr/>
          </p:nvGrpSpPr>
          <p:grpSpPr>
            <a:xfrm>
              <a:off x="106648" y="895722"/>
              <a:ext cx="1088401" cy="223591"/>
              <a:chOff x="881025" y="2800065"/>
              <a:chExt cx="2009975" cy="412910"/>
            </a:xfrm>
          </p:grpSpPr>
          <p:sp>
            <p:nvSpPr>
              <p:cNvPr id="90" name="Google Shape;7378;p86">
                <a:extLst>
                  <a:ext uri="{FF2B5EF4-FFF2-40B4-BE49-F238E27FC236}">
                    <a16:creationId xmlns:a16="http://schemas.microsoft.com/office/drawing/2014/main" id="{F2154C33-0A78-9A00-29A2-4A4B8434C499}"/>
                  </a:ext>
                </a:extLst>
              </p:cNvPr>
              <p:cNvSpPr/>
              <p:nvPr/>
            </p:nvSpPr>
            <p:spPr>
              <a:xfrm>
                <a:off x="932600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91" name="Google Shape;7379;p86">
                <a:extLst>
                  <a:ext uri="{FF2B5EF4-FFF2-40B4-BE49-F238E27FC236}">
                    <a16:creationId xmlns:a16="http://schemas.microsoft.com/office/drawing/2014/main" id="{4F7E690E-7BA1-BF50-723E-9BAD24AB494A}"/>
                  </a:ext>
                </a:extLst>
              </p:cNvPr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92" name="Google Shape;7380;p86">
                  <a:extLst>
                    <a:ext uri="{FF2B5EF4-FFF2-40B4-BE49-F238E27FC236}">
                      <a16:creationId xmlns:a16="http://schemas.microsoft.com/office/drawing/2014/main" id="{4A126DED-7361-7441-878A-D322ABEBACE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3" name="Google Shape;7381;p86">
                  <a:extLst>
                    <a:ext uri="{FF2B5EF4-FFF2-40B4-BE49-F238E27FC236}">
                      <a16:creationId xmlns:a16="http://schemas.microsoft.com/office/drawing/2014/main" id="{4EB7E00C-1016-8464-9D3C-294D52B1D82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80" name="Google Shape;7382;p86">
              <a:extLst>
                <a:ext uri="{FF2B5EF4-FFF2-40B4-BE49-F238E27FC236}">
                  <a16:creationId xmlns:a16="http://schemas.microsoft.com/office/drawing/2014/main" id="{C72B2574-D01C-1F9C-D839-E257180DA714}"/>
                </a:ext>
              </a:extLst>
            </p:cNvPr>
            <p:cNvGrpSpPr/>
            <p:nvPr/>
          </p:nvGrpSpPr>
          <p:grpSpPr>
            <a:xfrm>
              <a:off x="1172346" y="1047018"/>
              <a:ext cx="1083151" cy="223003"/>
              <a:chOff x="2849073" y="3079467"/>
              <a:chExt cx="2000279" cy="411825"/>
            </a:xfrm>
          </p:grpSpPr>
          <p:sp>
            <p:nvSpPr>
              <p:cNvPr id="86" name="Google Shape;7383;p86">
                <a:extLst>
                  <a:ext uri="{FF2B5EF4-FFF2-40B4-BE49-F238E27FC236}">
                    <a16:creationId xmlns:a16="http://schemas.microsoft.com/office/drawing/2014/main" id="{69FC6F3D-0A89-ED51-4032-FE57EF7CF33C}"/>
                  </a:ext>
                </a:extLst>
              </p:cNvPr>
              <p:cNvSpPr/>
              <p:nvPr/>
            </p:nvSpPr>
            <p:spPr>
              <a:xfrm>
                <a:off x="2890952" y="3079475"/>
                <a:ext cx="19584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87" name="Google Shape;7384;p86">
                <a:extLst>
                  <a:ext uri="{FF2B5EF4-FFF2-40B4-BE49-F238E27FC236}">
                    <a16:creationId xmlns:a16="http://schemas.microsoft.com/office/drawing/2014/main" id="{77BAFA36-6976-B154-50CE-B8701196FAF3}"/>
                  </a:ext>
                </a:extLst>
              </p:cNvPr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88" name="Google Shape;7385;p86">
                  <a:extLst>
                    <a:ext uri="{FF2B5EF4-FFF2-40B4-BE49-F238E27FC236}">
                      <a16:creationId xmlns:a16="http://schemas.microsoft.com/office/drawing/2014/main" id="{C25A3828-F035-3433-F830-C9D3A4E69CE4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9" name="Google Shape;7386;p86">
                  <a:extLst>
                    <a:ext uri="{FF2B5EF4-FFF2-40B4-BE49-F238E27FC236}">
                      <a16:creationId xmlns:a16="http://schemas.microsoft.com/office/drawing/2014/main" id="{3CEC0131-354F-3C23-1D79-129DB5749A5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81" name="Google Shape;7387;p86">
              <a:extLst>
                <a:ext uri="{FF2B5EF4-FFF2-40B4-BE49-F238E27FC236}">
                  <a16:creationId xmlns:a16="http://schemas.microsoft.com/office/drawing/2014/main" id="{80DB7E6E-613E-8793-A59A-025027FBB705}"/>
                </a:ext>
              </a:extLst>
            </p:cNvPr>
            <p:cNvGrpSpPr/>
            <p:nvPr/>
          </p:nvGrpSpPr>
          <p:grpSpPr>
            <a:xfrm>
              <a:off x="3290132" y="1047018"/>
              <a:ext cx="1297929" cy="223003"/>
              <a:chOff x="6760035" y="3079467"/>
              <a:chExt cx="2396914" cy="411825"/>
            </a:xfrm>
          </p:grpSpPr>
          <p:sp>
            <p:nvSpPr>
              <p:cNvPr id="82" name="Google Shape;7388;p86">
                <a:extLst>
                  <a:ext uri="{FF2B5EF4-FFF2-40B4-BE49-F238E27FC236}">
                    <a16:creationId xmlns:a16="http://schemas.microsoft.com/office/drawing/2014/main" id="{4FBFEBAA-EFDD-F31E-BE29-ACFCBD2AF4AF}"/>
                  </a:ext>
                </a:extLst>
              </p:cNvPr>
              <p:cNvSpPr/>
              <p:nvPr/>
            </p:nvSpPr>
            <p:spPr>
              <a:xfrm>
                <a:off x="6807650" y="3079475"/>
                <a:ext cx="23493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83" name="Google Shape;7389;p86">
                <a:extLst>
                  <a:ext uri="{FF2B5EF4-FFF2-40B4-BE49-F238E27FC236}">
                    <a16:creationId xmlns:a16="http://schemas.microsoft.com/office/drawing/2014/main" id="{D565853A-0B0D-8F76-AEC3-011FD8B60BD9}"/>
                  </a:ext>
                </a:extLst>
              </p:cNvPr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84" name="Google Shape;7390;p86">
                  <a:extLst>
                    <a:ext uri="{FF2B5EF4-FFF2-40B4-BE49-F238E27FC236}">
                      <a16:creationId xmlns:a16="http://schemas.microsoft.com/office/drawing/2014/main" id="{D4A0CAEB-DB73-376F-1098-F97E881CF3AE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5" name="Google Shape;7391;p86">
                  <a:extLst>
                    <a:ext uri="{FF2B5EF4-FFF2-40B4-BE49-F238E27FC236}">
                      <a16:creationId xmlns:a16="http://schemas.microsoft.com/office/drawing/2014/main" id="{93A392BB-9C15-7850-F706-35B7C66FBDB8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  <p:grpSp>
        <p:nvGrpSpPr>
          <p:cNvPr id="98" name="Google Shape;7371;p86">
            <a:extLst>
              <a:ext uri="{FF2B5EF4-FFF2-40B4-BE49-F238E27FC236}">
                <a16:creationId xmlns:a16="http://schemas.microsoft.com/office/drawing/2014/main" id="{4EE19221-3BCE-595E-DC22-E502104E3451}"/>
              </a:ext>
            </a:extLst>
          </p:cNvPr>
          <p:cNvGrpSpPr/>
          <p:nvPr/>
        </p:nvGrpSpPr>
        <p:grpSpPr>
          <a:xfrm>
            <a:off x="5799228" y="4230404"/>
            <a:ext cx="2507799" cy="206239"/>
            <a:chOff x="106648" y="895722"/>
            <a:chExt cx="4481413" cy="374300"/>
          </a:xfrm>
        </p:grpSpPr>
        <p:grpSp>
          <p:nvGrpSpPr>
            <p:cNvPr id="99" name="Google Shape;7372;p86">
              <a:extLst>
                <a:ext uri="{FF2B5EF4-FFF2-40B4-BE49-F238E27FC236}">
                  <a16:creationId xmlns:a16="http://schemas.microsoft.com/office/drawing/2014/main" id="{15B293AE-1C49-5669-365F-3EFAF649AA79}"/>
                </a:ext>
              </a:extLst>
            </p:cNvPr>
            <p:cNvGrpSpPr/>
            <p:nvPr/>
          </p:nvGrpSpPr>
          <p:grpSpPr>
            <a:xfrm>
              <a:off x="2233276" y="895722"/>
              <a:ext cx="1082667" cy="223591"/>
              <a:chOff x="4808316" y="2800065"/>
              <a:chExt cx="1999386" cy="412910"/>
            </a:xfrm>
          </p:grpSpPr>
          <p:sp>
            <p:nvSpPr>
              <p:cNvPr id="115" name="Google Shape;7373;p86">
                <a:extLst>
                  <a:ext uri="{FF2B5EF4-FFF2-40B4-BE49-F238E27FC236}">
                    <a16:creationId xmlns:a16="http://schemas.microsoft.com/office/drawing/2014/main" id="{1507F15C-5F03-D4C5-204D-13E1B384B401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116" name="Google Shape;7374;p86">
                <a:extLst>
                  <a:ext uri="{FF2B5EF4-FFF2-40B4-BE49-F238E27FC236}">
                    <a16:creationId xmlns:a16="http://schemas.microsoft.com/office/drawing/2014/main" id="{B97AB6F7-97C2-9E4F-43F9-8A6ED2E85D7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17" name="Google Shape;7375;p86">
                  <a:extLst>
                    <a:ext uri="{FF2B5EF4-FFF2-40B4-BE49-F238E27FC236}">
                      <a16:creationId xmlns:a16="http://schemas.microsoft.com/office/drawing/2014/main" id="{78102D52-CDFC-D30A-7BEB-05D08247F0A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18" name="Google Shape;7376;p86">
                  <a:extLst>
                    <a:ext uri="{FF2B5EF4-FFF2-40B4-BE49-F238E27FC236}">
                      <a16:creationId xmlns:a16="http://schemas.microsoft.com/office/drawing/2014/main" id="{CD6FB3BB-3BC6-48B2-3DA9-AB8A6C76BB5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100" name="Google Shape;7377;p86">
              <a:extLst>
                <a:ext uri="{FF2B5EF4-FFF2-40B4-BE49-F238E27FC236}">
                  <a16:creationId xmlns:a16="http://schemas.microsoft.com/office/drawing/2014/main" id="{BDCEDB4B-0ABC-5393-6EF7-0D19548CF4BE}"/>
                </a:ext>
              </a:extLst>
            </p:cNvPr>
            <p:cNvGrpSpPr/>
            <p:nvPr/>
          </p:nvGrpSpPr>
          <p:grpSpPr>
            <a:xfrm>
              <a:off x="106648" y="895722"/>
              <a:ext cx="1088401" cy="223591"/>
              <a:chOff x="881025" y="2800065"/>
              <a:chExt cx="2009975" cy="412910"/>
            </a:xfrm>
          </p:grpSpPr>
          <p:sp>
            <p:nvSpPr>
              <p:cNvPr id="111" name="Google Shape;7378;p86">
                <a:extLst>
                  <a:ext uri="{FF2B5EF4-FFF2-40B4-BE49-F238E27FC236}">
                    <a16:creationId xmlns:a16="http://schemas.microsoft.com/office/drawing/2014/main" id="{9CB0FFEB-7382-9E33-093C-7C10AD17493D}"/>
                  </a:ext>
                </a:extLst>
              </p:cNvPr>
              <p:cNvSpPr/>
              <p:nvPr/>
            </p:nvSpPr>
            <p:spPr>
              <a:xfrm>
                <a:off x="932600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112" name="Google Shape;7379;p86">
                <a:extLst>
                  <a:ext uri="{FF2B5EF4-FFF2-40B4-BE49-F238E27FC236}">
                    <a16:creationId xmlns:a16="http://schemas.microsoft.com/office/drawing/2014/main" id="{39F49504-A2C4-939F-0AFB-30DE65386C88}"/>
                  </a:ext>
                </a:extLst>
              </p:cNvPr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13" name="Google Shape;7380;p86">
                  <a:extLst>
                    <a:ext uri="{FF2B5EF4-FFF2-40B4-BE49-F238E27FC236}">
                      <a16:creationId xmlns:a16="http://schemas.microsoft.com/office/drawing/2014/main" id="{686C9F4E-8043-B716-96B7-44F238666E79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14" name="Google Shape;7381;p86">
                  <a:extLst>
                    <a:ext uri="{FF2B5EF4-FFF2-40B4-BE49-F238E27FC236}">
                      <a16:creationId xmlns:a16="http://schemas.microsoft.com/office/drawing/2014/main" id="{90AAA369-11B1-0C57-326A-BAFC155B3D96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101" name="Google Shape;7382;p86">
              <a:extLst>
                <a:ext uri="{FF2B5EF4-FFF2-40B4-BE49-F238E27FC236}">
                  <a16:creationId xmlns:a16="http://schemas.microsoft.com/office/drawing/2014/main" id="{3931FEF1-B66C-20E1-CE92-F6237CE0BFF3}"/>
                </a:ext>
              </a:extLst>
            </p:cNvPr>
            <p:cNvGrpSpPr/>
            <p:nvPr/>
          </p:nvGrpSpPr>
          <p:grpSpPr>
            <a:xfrm>
              <a:off x="1172346" y="1047018"/>
              <a:ext cx="1083151" cy="223003"/>
              <a:chOff x="2849073" y="3079467"/>
              <a:chExt cx="2000279" cy="411825"/>
            </a:xfrm>
          </p:grpSpPr>
          <p:sp>
            <p:nvSpPr>
              <p:cNvPr id="107" name="Google Shape;7383;p86">
                <a:extLst>
                  <a:ext uri="{FF2B5EF4-FFF2-40B4-BE49-F238E27FC236}">
                    <a16:creationId xmlns:a16="http://schemas.microsoft.com/office/drawing/2014/main" id="{55DCB0C3-6B3E-6A15-EBC2-56DBA0699239}"/>
                  </a:ext>
                </a:extLst>
              </p:cNvPr>
              <p:cNvSpPr/>
              <p:nvPr/>
            </p:nvSpPr>
            <p:spPr>
              <a:xfrm>
                <a:off x="2890952" y="3079475"/>
                <a:ext cx="19584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108" name="Google Shape;7384;p86">
                <a:extLst>
                  <a:ext uri="{FF2B5EF4-FFF2-40B4-BE49-F238E27FC236}">
                    <a16:creationId xmlns:a16="http://schemas.microsoft.com/office/drawing/2014/main" id="{4AA190AD-DCCE-EE03-B4CB-62DB89912C75}"/>
                  </a:ext>
                </a:extLst>
              </p:cNvPr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109" name="Google Shape;7385;p86">
                  <a:extLst>
                    <a:ext uri="{FF2B5EF4-FFF2-40B4-BE49-F238E27FC236}">
                      <a16:creationId xmlns:a16="http://schemas.microsoft.com/office/drawing/2014/main" id="{B06C01F4-1712-A166-EC5F-F13FFF4CE958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10" name="Google Shape;7386;p86">
                  <a:extLst>
                    <a:ext uri="{FF2B5EF4-FFF2-40B4-BE49-F238E27FC236}">
                      <a16:creationId xmlns:a16="http://schemas.microsoft.com/office/drawing/2014/main" id="{DCB1DD61-E9A7-4003-2ACC-D1072E70D101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102" name="Google Shape;7387;p86">
              <a:extLst>
                <a:ext uri="{FF2B5EF4-FFF2-40B4-BE49-F238E27FC236}">
                  <a16:creationId xmlns:a16="http://schemas.microsoft.com/office/drawing/2014/main" id="{DB4B737B-800F-CABB-15C7-A70C369043D2}"/>
                </a:ext>
              </a:extLst>
            </p:cNvPr>
            <p:cNvGrpSpPr/>
            <p:nvPr/>
          </p:nvGrpSpPr>
          <p:grpSpPr>
            <a:xfrm>
              <a:off x="3290132" y="1047018"/>
              <a:ext cx="1297929" cy="223003"/>
              <a:chOff x="6760035" y="3079467"/>
              <a:chExt cx="2396914" cy="411825"/>
            </a:xfrm>
          </p:grpSpPr>
          <p:sp>
            <p:nvSpPr>
              <p:cNvPr id="103" name="Google Shape;7388;p86">
                <a:extLst>
                  <a:ext uri="{FF2B5EF4-FFF2-40B4-BE49-F238E27FC236}">
                    <a16:creationId xmlns:a16="http://schemas.microsoft.com/office/drawing/2014/main" id="{68997330-A1E8-C47E-59E2-7852F8BA0980}"/>
                  </a:ext>
                </a:extLst>
              </p:cNvPr>
              <p:cNvSpPr/>
              <p:nvPr/>
            </p:nvSpPr>
            <p:spPr>
              <a:xfrm>
                <a:off x="6807650" y="3079475"/>
                <a:ext cx="23493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104" name="Google Shape;7389;p86">
                <a:extLst>
                  <a:ext uri="{FF2B5EF4-FFF2-40B4-BE49-F238E27FC236}">
                    <a16:creationId xmlns:a16="http://schemas.microsoft.com/office/drawing/2014/main" id="{50D081C8-EE68-7D8E-CE20-833555C4B749}"/>
                  </a:ext>
                </a:extLst>
              </p:cNvPr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105" name="Google Shape;7390;p86">
                  <a:extLst>
                    <a:ext uri="{FF2B5EF4-FFF2-40B4-BE49-F238E27FC236}">
                      <a16:creationId xmlns:a16="http://schemas.microsoft.com/office/drawing/2014/main" id="{F08F279E-0FD2-1597-8FEA-1CD489721B1E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06" name="Google Shape;7391;p86">
                  <a:extLst>
                    <a:ext uri="{FF2B5EF4-FFF2-40B4-BE49-F238E27FC236}">
                      <a16:creationId xmlns:a16="http://schemas.microsoft.com/office/drawing/2014/main" id="{3A459C70-E0F0-5CCC-A33C-C99239BCFEC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726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/>
              <p:nvPr/>
            </p:nvSpPr>
            <p:spPr>
              <a:xfrm>
                <a:off x="463923" y="105191"/>
                <a:ext cx="8216153" cy="14479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Um veículo é submetido a testes de desempenho em um autódromo. No instante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𝑡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1</m:t>
                        </m:r>
                      </m:sub>
                    </m:sSub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 12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, sua velocidade escalar 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𝑣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1</m:t>
                        </m:r>
                      </m:sub>
                    </m:sSub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=15 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 e, no instante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𝑡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2</m:t>
                        </m:r>
                      </m:sub>
                    </m:sSub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=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20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,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𝑣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2</m:t>
                        </m:r>
                      </m:sub>
                    </m:sSub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55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 . Qual é a aceleração escalar média do veículo no referido intervalo de tempo?</a:t>
                </a:r>
                <a:endParaRPr lang="pt-BR" sz="18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105191"/>
                <a:ext cx="8216153" cy="1447944"/>
              </a:xfrm>
              <a:prstGeom prst="rect">
                <a:avLst/>
              </a:prstGeom>
              <a:blipFill>
                <a:blip r:embed="rId3"/>
                <a:stretch>
                  <a:fillRect l="-592" r="-666" b="-206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522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/>
              <p:nvPr/>
            </p:nvSpPr>
            <p:spPr>
              <a:xfrm>
                <a:off x="463923" y="105191"/>
                <a:ext cx="8216153" cy="14479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Um veículo é submetido a testes de desempenho em um autódromo. No instante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𝑡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1</m:t>
                        </m:r>
                      </m:sub>
                    </m:sSub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 12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, sua velocidade escalar 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𝑣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1</m:t>
                        </m:r>
                      </m:sub>
                    </m:sSub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=15 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 e, no instante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𝑡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2</m:t>
                        </m:r>
                      </m:sub>
                    </m:sSub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=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20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,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</m:ctrlPr>
                      </m:sSubPr>
                      <m:e>
                        <m:r>
                          <a:rPr lang="pt-BR" sz="2000" i="1" dirty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𝑣</m:t>
                        </m:r>
                      </m:e>
                      <m:sub>
                        <m:r>
                          <a:rPr lang="pt-BR" sz="2000" b="0" i="1" dirty="0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  <a:ea typeface="Inter" panose="020B0604020202020204" charset="0"/>
                          </a:rPr>
                          <m:t>2</m:t>
                        </m:r>
                      </m:sub>
                    </m:sSub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=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55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 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i="1" dirty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</m:oMath>
                </a14:m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 . Qual é a aceleração escalar média do veículo no referido intervalo de tempo?</a:t>
                </a:r>
                <a:endParaRPr lang="pt-BR" sz="18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105191"/>
                <a:ext cx="8216153" cy="1447944"/>
              </a:xfrm>
              <a:prstGeom prst="rect">
                <a:avLst/>
              </a:prstGeom>
              <a:blipFill>
                <a:blip r:embed="rId3"/>
                <a:stretch>
                  <a:fillRect l="-592" r="-666" b="-206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aixaDeTexto 2">
            <a:extLst>
              <a:ext uri="{FF2B5EF4-FFF2-40B4-BE49-F238E27FC236}">
                <a16:creationId xmlns:a16="http://schemas.microsoft.com/office/drawing/2014/main" id="{07AF4E8B-FE37-8D44-4B6B-64B9629AC674}"/>
              </a:ext>
            </a:extLst>
          </p:cNvPr>
          <p:cNvSpPr txBox="1"/>
          <p:nvPr/>
        </p:nvSpPr>
        <p:spPr>
          <a:xfrm>
            <a:off x="420157" y="1556497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3E19E244-7209-E094-7D21-EED011BD811A}"/>
                  </a:ext>
                </a:extLst>
              </p:cNvPr>
              <p:cNvSpPr txBox="1"/>
              <p:nvPr/>
            </p:nvSpPr>
            <p:spPr>
              <a:xfrm>
                <a:off x="120011" y="2011915"/>
                <a:ext cx="2406804" cy="57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3E19E244-7209-E094-7D21-EED011BD8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11" y="2011915"/>
                <a:ext cx="2406804" cy="5734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9689E974-3AB3-4293-7977-0DE8C5E39437}"/>
                  </a:ext>
                </a:extLst>
              </p:cNvPr>
              <p:cNvSpPr txBox="1"/>
              <p:nvPr/>
            </p:nvSpPr>
            <p:spPr>
              <a:xfrm>
                <a:off x="120011" y="2490357"/>
                <a:ext cx="2406804" cy="57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20 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9689E974-3AB3-4293-7977-0DE8C5E39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11" y="2490357"/>
                <a:ext cx="2406804" cy="5734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B190C712-9059-4791-2A6E-9A1EBA4912B9}"/>
                  </a:ext>
                </a:extLst>
              </p:cNvPr>
              <p:cNvSpPr txBox="1"/>
              <p:nvPr/>
            </p:nvSpPr>
            <p:spPr>
              <a:xfrm>
                <a:off x="280554" y="3055112"/>
                <a:ext cx="2406804" cy="57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55 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B190C712-9059-4791-2A6E-9A1EBA491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54" y="3055112"/>
                <a:ext cx="2406804" cy="5734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7F37A6F3-8DE1-9E8F-54E0-5C07C4697CF3}"/>
                  </a:ext>
                </a:extLst>
              </p:cNvPr>
              <p:cNvSpPr txBox="1"/>
              <p:nvPr/>
            </p:nvSpPr>
            <p:spPr>
              <a:xfrm>
                <a:off x="280554" y="3581694"/>
                <a:ext cx="2406804" cy="57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pt-BR" sz="24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15 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pt-BR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7F37A6F3-8DE1-9E8F-54E0-5C07C4697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54" y="3581694"/>
                <a:ext cx="2406804" cy="57342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5440C4F6-C99E-BBC3-62A4-133B7B8FA21C}"/>
                  </a:ext>
                </a:extLst>
              </p:cNvPr>
              <p:cNvSpPr txBox="1"/>
              <p:nvPr/>
            </p:nvSpPr>
            <p:spPr>
              <a:xfrm>
                <a:off x="3254721" y="1570955"/>
                <a:ext cx="3780394" cy="10980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pt-BR" sz="3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32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pt-BR" sz="3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B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5440C4F6-C99E-BBC3-62A4-133B7B8FA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721" y="1570955"/>
                <a:ext cx="3780394" cy="109805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0324DEE7-8B28-E384-FA8A-567CEEF8DDDA}"/>
                  </a:ext>
                </a:extLst>
              </p:cNvPr>
              <p:cNvSpPr txBox="1"/>
              <p:nvPr/>
            </p:nvSpPr>
            <p:spPr>
              <a:xfrm>
                <a:off x="3254721" y="2588028"/>
                <a:ext cx="2763642" cy="10275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55−15</m:t>
                          </m:r>
                        </m:num>
                        <m:den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20−12</m:t>
                          </m:r>
                        </m:den>
                      </m:f>
                    </m:oMath>
                  </m:oMathPara>
                </a14:m>
                <a:endParaRPr lang="pt-B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0324DEE7-8B28-E384-FA8A-567CEEF8D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721" y="2588028"/>
                <a:ext cx="2763642" cy="102752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aixaDeTexto 13">
                <a:extLst>
                  <a:ext uri="{FF2B5EF4-FFF2-40B4-BE49-F238E27FC236}">
                    <a16:creationId xmlns:a16="http://schemas.microsoft.com/office/drawing/2014/main" id="{A87DDBF2-0FDA-11FF-B09B-1A0B49D7D98F}"/>
                  </a:ext>
                </a:extLst>
              </p:cNvPr>
              <p:cNvSpPr txBox="1"/>
              <p:nvPr/>
            </p:nvSpPr>
            <p:spPr>
              <a:xfrm>
                <a:off x="3190178" y="3704030"/>
                <a:ext cx="2591479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=5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CaixaDeTexto 13">
                <a:extLst>
                  <a:ext uri="{FF2B5EF4-FFF2-40B4-BE49-F238E27FC236}">
                    <a16:creationId xmlns:a16="http://schemas.microsoft.com/office/drawing/2014/main" id="{A87DDBF2-0FDA-11FF-B09B-1A0B49D7D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178" y="3704030"/>
                <a:ext cx="2591479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586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Função horária de </a:t>
            </a:r>
            <a:r>
              <a:rPr lang="en" sz="4000" u="sng" dirty="0"/>
              <a:t>velocidade</a:t>
            </a:r>
            <a:r>
              <a:rPr lang="en" sz="4000" dirty="0"/>
              <a:t> no MUV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/>
              <p:nvPr/>
            </p:nvSpPr>
            <p:spPr>
              <a:xfrm>
                <a:off x="3309329" y="2509752"/>
                <a:ext cx="2525242" cy="584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329" y="2509752"/>
                <a:ext cx="252524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121;p45">
            <a:extLst>
              <a:ext uri="{FF2B5EF4-FFF2-40B4-BE49-F238E27FC236}">
                <a16:creationId xmlns:a16="http://schemas.microsoft.com/office/drawing/2014/main" id="{E4C5A06D-7F21-3324-AC78-A0DB9FB28D85}"/>
              </a:ext>
            </a:extLst>
          </p:cNvPr>
          <p:cNvSpPr txBox="1">
            <a:spLocks/>
          </p:cNvSpPr>
          <p:nvPr/>
        </p:nvSpPr>
        <p:spPr>
          <a:xfrm>
            <a:off x="6558682" y="2449270"/>
            <a:ext cx="2730178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800" dirty="0"/>
              <a:t>v é função de t, v(t)</a:t>
            </a:r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FFE61D25-94EE-3AF1-80D2-4479E0F78E93}"/>
              </a:ext>
            </a:extLst>
          </p:cNvPr>
          <p:cNvSpPr txBox="1">
            <a:spLocks/>
          </p:cNvSpPr>
          <p:nvPr/>
        </p:nvSpPr>
        <p:spPr>
          <a:xfrm>
            <a:off x="2602007" y="3413974"/>
            <a:ext cx="3738282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v = velocidade final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4756" y="373305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pt-BR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pt-BR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BR" sz="2400" dirty="0"/>
                  <a:t> = velocidade inicial</a:t>
                </a:r>
              </a:p>
            </p:txBody>
          </p:sp>
        </mc:Choice>
        <mc:Fallback xmlns="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756" y="3733051"/>
                <a:ext cx="4854388" cy="814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4756" y="411077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pt-BR" sz="2400" dirty="0"/>
                  <a:t>= aceleração do móvel</a:t>
                </a:r>
              </a:p>
            </p:txBody>
          </p:sp>
        </mc:Choice>
        <mc:Fallback xmlns="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756" y="4110771"/>
                <a:ext cx="4854388" cy="8148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3391" y="4488490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pt-BR" sz="2400" dirty="0"/>
                  <a:t>= tempo percorrido</a:t>
                </a:r>
              </a:p>
            </p:txBody>
          </p:sp>
        </mc:Choice>
        <mc:Fallback xmlns="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391" y="4488490"/>
                <a:ext cx="4854388" cy="8148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24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2" grpId="0" animBg="1"/>
      <p:bldP spid="4" grpId="0"/>
      <p:bldP spid="5" grpId="0"/>
      <p:bldP spid="6" grpId="0"/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Função horária de </a:t>
            </a:r>
            <a:r>
              <a:rPr lang="en" sz="4000" u="sng" dirty="0"/>
              <a:t>espaço</a:t>
            </a:r>
            <a:r>
              <a:rPr lang="en" sz="4000" dirty="0"/>
              <a:t> no MUV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/>
              <p:nvPr/>
            </p:nvSpPr>
            <p:spPr>
              <a:xfrm>
                <a:off x="2534933" y="1839654"/>
                <a:ext cx="4117922" cy="101431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933" y="1839654"/>
                <a:ext cx="4117922" cy="10143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FFE61D25-94EE-3AF1-80D2-4479E0F78E93}"/>
              </a:ext>
            </a:extLst>
          </p:cNvPr>
          <p:cNvSpPr txBox="1">
            <a:spLocks/>
          </p:cNvSpPr>
          <p:nvPr/>
        </p:nvSpPr>
        <p:spPr>
          <a:xfrm>
            <a:off x="2534933" y="3413974"/>
            <a:ext cx="3738282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v = velocidade final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3733052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pt-BR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BR" sz="2000" dirty="0"/>
                  <a:t> = velocidade inicial</a:t>
                </a:r>
              </a:p>
            </p:txBody>
          </p:sp>
        </mc:Choice>
        <mc:Fallback xmlns="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3733052"/>
                <a:ext cx="4854388" cy="814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411077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pt-BR" sz="2000" dirty="0"/>
                  <a:t>= aceleração do móvel</a:t>
                </a:r>
              </a:p>
            </p:txBody>
          </p:sp>
        </mc:Choice>
        <mc:Fallback xmlns="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4110771"/>
                <a:ext cx="4854388" cy="8148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4488490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pt-BR" sz="2000" dirty="0"/>
                  <a:t>= tempo percorrido</a:t>
                </a:r>
              </a:p>
            </p:txBody>
          </p:sp>
        </mc:Choice>
        <mc:Fallback xmlns="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4488490"/>
                <a:ext cx="4854388" cy="8148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121;p45">
            <a:extLst>
              <a:ext uri="{FF2B5EF4-FFF2-40B4-BE49-F238E27FC236}">
                <a16:creationId xmlns:a16="http://schemas.microsoft.com/office/drawing/2014/main" id="{D2563598-AEB7-F38B-4BC9-880C6A2C9CEB}"/>
              </a:ext>
            </a:extLst>
          </p:cNvPr>
          <p:cNvSpPr txBox="1">
            <a:spLocks/>
          </p:cNvSpPr>
          <p:nvPr/>
        </p:nvSpPr>
        <p:spPr>
          <a:xfrm>
            <a:off x="2534933" y="2826118"/>
            <a:ext cx="3738282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s = espaço final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Google Shape;1121;p45">
                <a:extLst>
                  <a:ext uri="{FF2B5EF4-FFF2-40B4-BE49-F238E27FC236}">
                    <a16:creationId xmlns:a16="http://schemas.microsoft.com/office/drawing/2014/main" id="{8173819C-75FE-C80F-CD9A-72BD618D13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3085834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pt-BR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BR" sz="2000" dirty="0"/>
                  <a:t> = espaço inicial</a:t>
                </a:r>
              </a:p>
            </p:txBody>
          </p:sp>
        </mc:Choice>
        <mc:Fallback xmlns="">
          <p:sp>
            <p:nvSpPr>
              <p:cNvPr id="7" name="Google Shape;1121;p45">
                <a:extLst>
                  <a:ext uri="{FF2B5EF4-FFF2-40B4-BE49-F238E27FC236}">
                    <a16:creationId xmlns:a16="http://schemas.microsoft.com/office/drawing/2014/main" id="{8173819C-75FE-C80F-CD9A-72BD618D1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3085834"/>
                <a:ext cx="4854388" cy="8148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735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2" grpId="0" animBg="1"/>
      <p:bldP spid="5" grpId="0"/>
      <p:bldP spid="6" grpId="0"/>
      <p:bldP spid="8" grpId="0"/>
      <p:bldP spid="10" grpId="0"/>
      <p:bldP spid="3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Agrupar 36">
            <a:extLst>
              <a:ext uri="{FF2B5EF4-FFF2-40B4-BE49-F238E27FC236}">
                <a16:creationId xmlns:a16="http://schemas.microsoft.com/office/drawing/2014/main" id="{046611EB-F216-FFEE-6E8E-3AC6E34A98D8}"/>
              </a:ext>
            </a:extLst>
          </p:cNvPr>
          <p:cNvGrpSpPr/>
          <p:nvPr/>
        </p:nvGrpSpPr>
        <p:grpSpPr>
          <a:xfrm>
            <a:off x="82688" y="174737"/>
            <a:ext cx="4415967" cy="3709723"/>
            <a:chOff x="1266781" y="897409"/>
            <a:chExt cx="2705473" cy="2769739"/>
          </a:xfrm>
        </p:grpSpPr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1D4EAB31-14C5-EFCD-D599-B15F4F215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75764" y="897409"/>
              <a:ext cx="2396490" cy="2769739"/>
            </a:xfrm>
            <a:prstGeom prst="rect">
              <a:avLst/>
            </a:prstGeom>
          </p:spPr>
        </p:pic>
        <p:cxnSp>
          <p:nvCxnSpPr>
            <p:cNvPr id="21" name="Conector reto 20">
              <a:extLst>
                <a:ext uri="{FF2B5EF4-FFF2-40B4-BE49-F238E27FC236}">
                  <a16:creationId xmlns:a16="http://schemas.microsoft.com/office/drawing/2014/main" id="{AFEC23DB-505D-AEBE-1B91-431531129020}"/>
                </a:ext>
              </a:extLst>
            </p:cNvPr>
            <p:cNvCxnSpPr>
              <a:cxnSpLocks/>
            </p:cNvCxnSpPr>
            <p:nvPr/>
          </p:nvCxnSpPr>
          <p:spPr>
            <a:xfrm>
              <a:off x="2103120" y="1135380"/>
              <a:ext cx="0" cy="2065020"/>
            </a:xfrm>
            <a:prstGeom prst="line">
              <a:avLst/>
            </a:prstGeom>
            <a:ln w="1270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to 21">
              <a:extLst>
                <a:ext uri="{FF2B5EF4-FFF2-40B4-BE49-F238E27FC236}">
                  <a16:creationId xmlns:a16="http://schemas.microsoft.com/office/drawing/2014/main" id="{BAA998A7-C4BB-FE9E-4DAE-EA1FC3F440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3060" y="2446020"/>
              <a:ext cx="2255520" cy="0"/>
            </a:xfrm>
            <a:prstGeom prst="line">
              <a:avLst/>
            </a:prstGeom>
            <a:ln w="1270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to 24">
              <a:extLst>
                <a:ext uri="{FF2B5EF4-FFF2-40B4-BE49-F238E27FC236}">
                  <a16:creationId xmlns:a16="http://schemas.microsoft.com/office/drawing/2014/main" id="{37FBE355-3135-9FCB-ECC4-460C7850A419}"/>
                </a:ext>
              </a:extLst>
            </p:cNvPr>
            <p:cNvCxnSpPr>
              <a:cxnSpLocks/>
            </p:cNvCxnSpPr>
            <p:nvPr/>
          </p:nvCxnSpPr>
          <p:spPr>
            <a:xfrm>
              <a:off x="2872264" y="1761172"/>
              <a:ext cx="0" cy="1621155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BCB0D5B9-4A2D-8CF1-7813-7058344F718A}"/>
                    </a:ext>
                  </a:extLst>
                </p:cNvPr>
                <p:cNvSpPr txBox="1"/>
                <p:nvPr/>
              </p:nvSpPr>
              <p:spPr>
                <a:xfrm>
                  <a:off x="1949360" y="1027658"/>
                  <a:ext cx="15376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BCB0D5B9-4A2D-8CF1-7813-7058344F7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9360" y="1027658"/>
                  <a:ext cx="153760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4000" r="-24000" b="-25714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1A7FCA27-F000-8BDE-9379-3F8BE34970BF}"/>
                    </a:ext>
                  </a:extLst>
                </p:cNvPr>
                <p:cNvSpPr txBox="1"/>
                <p:nvPr/>
              </p:nvSpPr>
              <p:spPr>
                <a:xfrm>
                  <a:off x="3801700" y="2464028"/>
                  <a:ext cx="15376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1A7FCA27-F000-8BDE-9379-3F8BE34970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01700" y="2464028"/>
                  <a:ext cx="153760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12000" r="-8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CaixaDeTexto 28">
                  <a:extLst>
                    <a:ext uri="{FF2B5EF4-FFF2-40B4-BE49-F238E27FC236}">
                      <a16:creationId xmlns:a16="http://schemas.microsoft.com/office/drawing/2014/main" id="{01C7DDC3-A785-E68B-2349-5E1C856B97AC}"/>
                    </a:ext>
                  </a:extLst>
                </p:cNvPr>
                <p:cNvSpPr txBox="1"/>
                <p:nvPr/>
              </p:nvSpPr>
              <p:spPr>
                <a:xfrm>
                  <a:off x="3481105" y="2391816"/>
                  <a:ext cx="22692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29" name="CaixaDeTexto 28">
                  <a:extLst>
                    <a:ext uri="{FF2B5EF4-FFF2-40B4-BE49-F238E27FC236}">
                      <a16:creationId xmlns:a16="http://schemas.microsoft.com/office/drawing/2014/main" id="{01C7DDC3-A785-E68B-2349-5E1C856B97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1105" y="2391816"/>
                  <a:ext cx="226921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7895" b="-1714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CaixaDeTexto 29">
                  <a:extLst>
                    <a:ext uri="{FF2B5EF4-FFF2-40B4-BE49-F238E27FC236}">
                      <a16:creationId xmlns:a16="http://schemas.microsoft.com/office/drawing/2014/main" id="{A11836F4-6C5C-BC50-A671-2C6D3241E796}"/>
                    </a:ext>
                  </a:extLst>
                </p:cNvPr>
                <p:cNvSpPr txBox="1"/>
                <p:nvPr/>
              </p:nvSpPr>
              <p:spPr>
                <a:xfrm>
                  <a:off x="2125159" y="2392768"/>
                  <a:ext cx="22692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30" name="CaixaDeTexto 29">
                  <a:extLst>
                    <a:ext uri="{FF2B5EF4-FFF2-40B4-BE49-F238E27FC236}">
                      <a16:creationId xmlns:a16="http://schemas.microsoft.com/office/drawing/2014/main" id="{A11836F4-6C5C-BC50-A671-2C6D3241E7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5159" y="2392768"/>
                  <a:ext cx="226921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8108" b="-1714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CaixaDeTexto 30">
                  <a:extLst>
                    <a:ext uri="{FF2B5EF4-FFF2-40B4-BE49-F238E27FC236}">
                      <a16:creationId xmlns:a16="http://schemas.microsoft.com/office/drawing/2014/main" id="{2FD025CD-A6FD-2B8D-0E85-467ED9FA4C52}"/>
                    </a:ext>
                  </a:extLst>
                </p:cNvPr>
                <p:cNvSpPr txBox="1"/>
                <p:nvPr/>
              </p:nvSpPr>
              <p:spPr>
                <a:xfrm>
                  <a:off x="1266781" y="1952446"/>
                  <a:ext cx="81394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(0)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31" name="CaixaDeTexto 30">
                  <a:extLst>
                    <a:ext uri="{FF2B5EF4-FFF2-40B4-BE49-F238E27FC236}">
                      <a16:creationId xmlns:a16="http://schemas.microsoft.com/office/drawing/2014/main" id="{2FD025CD-A6FD-2B8D-0E85-467ED9FA4C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6781" y="1952446"/>
                  <a:ext cx="813941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3731" r="-6716" b="-3333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Elipse 31">
              <a:extLst>
                <a:ext uri="{FF2B5EF4-FFF2-40B4-BE49-F238E27FC236}">
                  <a16:creationId xmlns:a16="http://schemas.microsoft.com/office/drawing/2014/main" id="{E21343D9-0EE0-B9A6-F973-CD1B551F0D8B}"/>
                </a:ext>
              </a:extLst>
            </p:cNvPr>
            <p:cNvSpPr/>
            <p:nvPr/>
          </p:nvSpPr>
          <p:spPr>
            <a:xfrm>
              <a:off x="2230330" y="2410020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Elipse 32">
              <a:extLst>
                <a:ext uri="{FF2B5EF4-FFF2-40B4-BE49-F238E27FC236}">
                  <a16:creationId xmlns:a16="http://schemas.microsoft.com/office/drawing/2014/main" id="{AE850C8D-C46D-F3A9-AEBB-AE562FBE0EC2}"/>
                </a:ext>
              </a:extLst>
            </p:cNvPr>
            <p:cNvSpPr/>
            <p:nvPr/>
          </p:nvSpPr>
          <p:spPr>
            <a:xfrm>
              <a:off x="2836264" y="3130869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4" name="Elipse 33">
              <a:extLst>
                <a:ext uri="{FF2B5EF4-FFF2-40B4-BE49-F238E27FC236}">
                  <a16:creationId xmlns:a16="http://schemas.microsoft.com/office/drawing/2014/main" id="{1023F0D2-D77F-6F04-1E9F-BC278B7EA69A}"/>
                </a:ext>
              </a:extLst>
            </p:cNvPr>
            <p:cNvSpPr/>
            <p:nvPr/>
          </p:nvSpPr>
          <p:spPr>
            <a:xfrm>
              <a:off x="3471478" y="2410020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Elipse 34">
              <a:extLst>
                <a:ext uri="{FF2B5EF4-FFF2-40B4-BE49-F238E27FC236}">
                  <a16:creationId xmlns:a16="http://schemas.microsoft.com/office/drawing/2014/main" id="{99DC60FC-9D9B-C25A-B78F-517DD5AF7AD1}"/>
                </a:ext>
              </a:extLst>
            </p:cNvPr>
            <p:cNvSpPr/>
            <p:nvPr/>
          </p:nvSpPr>
          <p:spPr>
            <a:xfrm>
              <a:off x="2073476" y="2031596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CaixaDeTexto 35">
                  <a:extLst>
                    <a:ext uri="{FF2B5EF4-FFF2-40B4-BE49-F238E27FC236}">
                      <a16:creationId xmlns:a16="http://schemas.microsoft.com/office/drawing/2014/main" id="{25BE6CED-78FD-101A-9F94-6F35C9A0B454}"/>
                    </a:ext>
                  </a:extLst>
                </p:cNvPr>
                <p:cNvSpPr txBox="1"/>
                <p:nvPr/>
              </p:nvSpPr>
              <p:spPr>
                <a:xfrm>
                  <a:off x="2885999" y="3166693"/>
                  <a:ext cx="16761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36" name="CaixaDeTexto 35">
                  <a:extLst>
                    <a:ext uri="{FF2B5EF4-FFF2-40B4-BE49-F238E27FC236}">
                      <a16:creationId xmlns:a16="http://schemas.microsoft.com/office/drawing/2014/main" id="{25BE6CED-78FD-101A-9F94-6F35C9A0B4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5999" y="3166693"/>
                  <a:ext cx="167610" cy="215444"/>
                </a:xfrm>
                <a:prstGeom prst="rect">
                  <a:avLst/>
                </a:prstGeom>
                <a:blipFill>
                  <a:blip r:embed="rId9"/>
                  <a:stretch>
                    <a:fillRect l="-22222" r="-18519" b="-8571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CaixaDeTexto 37">
                  <a:extLst>
                    <a:ext uri="{FF2B5EF4-FFF2-40B4-BE49-F238E27FC236}">
                      <a16:creationId xmlns:a16="http://schemas.microsoft.com/office/drawing/2014/main" id="{901A9E52-3FD3-A60B-E17D-6593CC96A185}"/>
                    </a:ext>
                  </a:extLst>
                </p:cNvPr>
                <p:cNvSpPr txBox="1"/>
                <p:nvPr/>
              </p:nvSpPr>
              <p:spPr>
                <a:xfrm>
                  <a:off x="2308957" y="1508864"/>
                  <a:ext cx="136524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𝑒𝑖𝑥𝑜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𝑑𝑒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𝑠𝑖𝑚𝑒𝑡𝑟𝑖𝑎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38" name="CaixaDeTexto 37">
                  <a:extLst>
                    <a:ext uri="{FF2B5EF4-FFF2-40B4-BE49-F238E27FC236}">
                      <a16:creationId xmlns:a16="http://schemas.microsoft.com/office/drawing/2014/main" id="{901A9E52-3FD3-A60B-E17D-6593CC96A1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08957" y="1508864"/>
                  <a:ext cx="1365246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2232" r="-1786" b="-8571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121;p45">
                <a:extLst>
                  <a:ext uri="{FF2B5EF4-FFF2-40B4-BE49-F238E27FC236}">
                    <a16:creationId xmlns:a16="http://schemas.microsoft.com/office/drawing/2014/main" id="{34683C07-13AB-D659-68A1-985067B352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2586" y="3413241"/>
                <a:ext cx="3447091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:r>
                  <a:rPr lang="pt-BR" sz="2400" dirty="0"/>
                  <a:t>Parábola de concavidade voltada </a:t>
                </a:r>
                <a:r>
                  <a:rPr lang="pt-BR" sz="2400" dirty="0">
                    <a:solidFill>
                      <a:srgbClr val="FF0000"/>
                    </a:solidFill>
                  </a:rPr>
                  <a:t>para cima </a:t>
                </a:r>
                <a14:m>
                  <m:oMath xmlns:m="http://schemas.openxmlformats.org/officeDocument/2006/math">
                    <m:r>
                      <a:rPr lang="pt-B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pt-B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endParaRPr lang="pt-BR" sz="2400" dirty="0"/>
              </a:p>
            </p:txBody>
          </p:sp>
        </mc:Choice>
        <mc:Fallback xmlns="">
          <p:sp>
            <p:nvSpPr>
              <p:cNvPr id="2" name="Google Shape;1121;p45">
                <a:extLst>
                  <a:ext uri="{FF2B5EF4-FFF2-40B4-BE49-F238E27FC236}">
                    <a16:creationId xmlns:a16="http://schemas.microsoft.com/office/drawing/2014/main" id="{34683C07-13AB-D659-68A1-985067B352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586" y="3413241"/>
                <a:ext cx="3447091" cy="814800"/>
              </a:xfrm>
              <a:prstGeom prst="rect">
                <a:avLst/>
              </a:prstGeom>
              <a:blipFill>
                <a:blip r:embed="rId11"/>
                <a:stretch>
                  <a:fillRect t="-746" r="-1239" b="-679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Agrupar 2">
            <a:extLst>
              <a:ext uri="{FF2B5EF4-FFF2-40B4-BE49-F238E27FC236}">
                <a16:creationId xmlns:a16="http://schemas.microsoft.com/office/drawing/2014/main" id="{D9660140-E813-7F79-A7F9-CA54F17034DA}"/>
              </a:ext>
            </a:extLst>
          </p:cNvPr>
          <p:cNvGrpSpPr/>
          <p:nvPr/>
        </p:nvGrpSpPr>
        <p:grpSpPr>
          <a:xfrm>
            <a:off x="4452311" y="432115"/>
            <a:ext cx="4112490" cy="2910119"/>
            <a:chOff x="1435914" y="1027658"/>
            <a:chExt cx="2519546" cy="2172742"/>
          </a:xfrm>
        </p:grpSpPr>
        <p:cxnSp>
          <p:nvCxnSpPr>
            <p:cNvPr id="5" name="Conector reto 4">
              <a:extLst>
                <a:ext uri="{FF2B5EF4-FFF2-40B4-BE49-F238E27FC236}">
                  <a16:creationId xmlns:a16="http://schemas.microsoft.com/office/drawing/2014/main" id="{98E7B156-9653-AD19-60E5-EABE5EAE39C1}"/>
                </a:ext>
              </a:extLst>
            </p:cNvPr>
            <p:cNvCxnSpPr>
              <a:cxnSpLocks/>
            </p:cNvCxnSpPr>
            <p:nvPr/>
          </p:nvCxnSpPr>
          <p:spPr>
            <a:xfrm>
              <a:off x="2103120" y="1135380"/>
              <a:ext cx="0" cy="2065020"/>
            </a:xfrm>
            <a:prstGeom prst="line">
              <a:avLst/>
            </a:prstGeom>
            <a:ln w="1270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ector reto 5">
              <a:extLst>
                <a:ext uri="{FF2B5EF4-FFF2-40B4-BE49-F238E27FC236}">
                  <a16:creationId xmlns:a16="http://schemas.microsoft.com/office/drawing/2014/main" id="{D5619259-3781-2558-9EE3-EAB6509F67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3060" y="2446020"/>
              <a:ext cx="2255520" cy="0"/>
            </a:xfrm>
            <a:prstGeom prst="line">
              <a:avLst/>
            </a:prstGeom>
            <a:ln w="1270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to 6">
              <a:extLst>
                <a:ext uri="{FF2B5EF4-FFF2-40B4-BE49-F238E27FC236}">
                  <a16:creationId xmlns:a16="http://schemas.microsoft.com/office/drawing/2014/main" id="{99AA615E-7FAD-A918-A81C-D2DF476E949E}"/>
                </a:ext>
              </a:extLst>
            </p:cNvPr>
            <p:cNvCxnSpPr>
              <a:cxnSpLocks/>
            </p:cNvCxnSpPr>
            <p:nvPr/>
          </p:nvCxnSpPr>
          <p:spPr>
            <a:xfrm>
              <a:off x="2779567" y="1135379"/>
              <a:ext cx="0" cy="1621155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CaixaDeTexto 7">
                  <a:extLst>
                    <a:ext uri="{FF2B5EF4-FFF2-40B4-BE49-F238E27FC236}">
                      <a16:creationId xmlns:a16="http://schemas.microsoft.com/office/drawing/2014/main" id="{23E80A96-61CA-91F2-A71D-2B1E06F15FDA}"/>
                    </a:ext>
                  </a:extLst>
                </p:cNvPr>
                <p:cNvSpPr txBox="1"/>
                <p:nvPr/>
              </p:nvSpPr>
              <p:spPr>
                <a:xfrm>
                  <a:off x="1949360" y="1027658"/>
                  <a:ext cx="15376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27" name="CaixaDeTexto 26">
                  <a:extLst>
                    <a:ext uri="{FF2B5EF4-FFF2-40B4-BE49-F238E27FC236}">
                      <a16:creationId xmlns:a16="http://schemas.microsoft.com/office/drawing/2014/main" id="{BCB0D5B9-4A2D-8CF1-7813-7058344F7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9360" y="1027658"/>
                  <a:ext cx="153760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4000" r="-24000" b="-25714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CaixaDeTexto 8">
                  <a:extLst>
                    <a:ext uri="{FF2B5EF4-FFF2-40B4-BE49-F238E27FC236}">
                      <a16:creationId xmlns:a16="http://schemas.microsoft.com/office/drawing/2014/main" id="{283AF6AB-CE8A-E3A7-00DA-35C1694026C7}"/>
                    </a:ext>
                  </a:extLst>
                </p:cNvPr>
                <p:cNvSpPr txBox="1"/>
                <p:nvPr/>
              </p:nvSpPr>
              <p:spPr>
                <a:xfrm>
                  <a:off x="3801700" y="2464028"/>
                  <a:ext cx="15376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28" name="CaixaDeTexto 27">
                  <a:extLst>
                    <a:ext uri="{FF2B5EF4-FFF2-40B4-BE49-F238E27FC236}">
                      <a16:creationId xmlns:a16="http://schemas.microsoft.com/office/drawing/2014/main" id="{1A7FCA27-F000-8BDE-9379-3F8BE34970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01700" y="2464028"/>
                  <a:ext cx="153760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12000" r="-8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CaixaDeTexto 9">
                  <a:extLst>
                    <a:ext uri="{FF2B5EF4-FFF2-40B4-BE49-F238E27FC236}">
                      <a16:creationId xmlns:a16="http://schemas.microsoft.com/office/drawing/2014/main" id="{836ED167-7391-6B54-2FC1-6679484A8F1C}"/>
                    </a:ext>
                  </a:extLst>
                </p:cNvPr>
                <p:cNvSpPr txBox="1"/>
                <p:nvPr/>
              </p:nvSpPr>
              <p:spPr>
                <a:xfrm>
                  <a:off x="3378903" y="2471303"/>
                  <a:ext cx="22692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10" name="CaixaDeTexto 9">
                  <a:extLst>
                    <a:ext uri="{FF2B5EF4-FFF2-40B4-BE49-F238E27FC236}">
                      <a16:creationId xmlns:a16="http://schemas.microsoft.com/office/drawing/2014/main" id="{836ED167-7391-6B54-2FC1-6679484A8F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78903" y="2471303"/>
                  <a:ext cx="226921" cy="215444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CaixaDeTexto 10">
                  <a:extLst>
                    <a:ext uri="{FF2B5EF4-FFF2-40B4-BE49-F238E27FC236}">
                      <a16:creationId xmlns:a16="http://schemas.microsoft.com/office/drawing/2014/main" id="{A9B3DB3D-3B39-0F28-F7B8-7148D8D4BDBC}"/>
                    </a:ext>
                  </a:extLst>
                </p:cNvPr>
                <p:cNvSpPr txBox="1"/>
                <p:nvPr/>
              </p:nvSpPr>
              <p:spPr>
                <a:xfrm>
                  <a:off x="1756997" y="2411690"/>
                  <a:ext cx="22692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11" name="CaixaDeTexto 10">
                  <a:extLst>
                    <a:ext uri="{FF2B5EF4-FFF2-40B4-BE49-F238E27FC236}">
                      <a16:creationId xmlns:a16="http://schemas.microsoft.com/office/drawing/2014/main" id="{A9B3DB3D-3B39-0F28-F7B8-7148D8D4BD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6997" y="2411690"/>
                  <a:ext cx="226921" cy="215444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CaixaDeTexto 11">
                  <a:extLst>
                    <a:ext uri="{FF2B5EF4-FFF2-40B4-BE49-F238E27FC236}">
                      <a16:creationId xmlns:a16="http://schemas.microsoft.com/office/drawing/2014/main" id="{76157D7C-6993-C833-B3C9-5FF49195B4AE}"/>
                    </a:ext>
                  </a:extLst>
                </p:cNvPr>
                <p:cNvSpPr txBox="1"/>
                <p:nvPr/>
              </p:nvSpPr>
              <p:spPr>
                <a:xfrm>
                  <a:off x="1435914" y="1964879"/>
                  <a:ext cx="81394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(0)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12" name="CaixaDeTexto 11">
                  <a:extLst>
                    <a:ext uri="{FF2B5EF4-FFF2-40B4-BE49-F238E27FC236}">
                      <a16:creationId xmlns:a16="http://schemas.microsoft.com/office/drawing/2014/main" id="{76157D7C-6993-C833-B3C9-5FF49195B4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5914" y="1964879"/>
                  <a:ext cx="813941" cy="215444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DDA6FA56-807B-DB67-9109-0F515337EE3B}"/>
                </a:ext>
              </a:extLst>
            </p:cNvPr>
            <p:cNvSpPr/>
            <p:nvPr/>
          </p:nvSpPr>
          <p:spPr>
            <a:xfrm>
              <a:off x="1928132" y="2410020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1974079F-B123-FE06-7FC2-AAFAAC10F985}"/>
                </a:ext>
              </a:extLst>
            </p:cNvPr>
            <p:cNvSpPr/>
            <p:nvPr/>
          </p:nvSpPr>
          <p:spPr>
            <a:xfrm>
              <a:off x="2729731" y="1207101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C981536-3F48-75E8-561C-4CBED52170AD}"/>
                </a:ext>
              </a:extLst>
            </p:cNvPr>
            <p:cNvSpPr/>
            <p:nvPr/>
          </p:nvSpPr>
          <p:spPr>
            <a:xfrm>
              <a:off x="3524474" y="2401144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1681A543-6FA1-507C-C586-EECCFF08ECC0}"/>
                </a:ext>
              </a:extLst>
            </p:cNvPr>
            <p:cNvSpPr/>
            <p:nvPr/>
          </p:nvSpPr>
          <p:spPr>
            <a:xfrm>
              <a:off x="2073476" y="2031596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CaixaDeTexto 16">
                  <a:extLst>
                    <a:ext uri="{FF2B5EF4-FFF2-40B4-BE49-F238E27FC236}">
                      <a16:creationId xmlns:a16="http://schemas.microsoft.com/office/drawing/2014/main" id="{242EABE4-CDB5-8517-1518-71EFF0E6867D}"/>
                    </a:ext>
                  </a:extLst>
                </p:cNvPr>
                <p:cNvSpPr txBox="1"/>
                <p:nvPr/>
              </p:nvSpPr>
              <p:spPr>
                <a:xfrm>
                  <a:off x="2767879" y="1099378"/>
                  <a:ext cx="16761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17" name="CaixaDeTexto 16">
                  <a:extLst>
                    <a:ext uri="{FF2B5EF4-FFF2-40B4-BE49-F238E27FC236}">
                      <a16:creationId xmlns:a16="http://schemas.microsoft.com/office/drawing/2014/main" id="{242EABE4-CDB5-8517-1518-71EFF0E686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7879" y="1099378"/>
                  <a:ext cx="167610" cy="21544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1A4603E4-C966-DA92-E935-6A45BA28B907}"/>
                    </a:ext>
                  </a:extLst>
                </p:cNvPr>
                <p:cNvSpPr txBox="1"/>
                <p:nvPr/>
              </p:nvSpPr>
              <p:spPr>
                <a:xfrm>
                  <a:off x="2127117" y="2768291"/>
                  <a:ext cx="136524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𝑒𝑖𝑥𝑜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𝑑𝑒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𝑠𝑖𝑚𝑒𝑡𝑟𝑖𝑎</m:t>
                        </m:r>
                      </m:oMath>
                    </m:oMathPara>
                  </a14:m>
                  <a:endParaRPr lang="pt-BR" dirty="0"/>
                </a:p>
              </p:txBody>
            </p:sp>
          </mc:Choice>
          <mc:Fallback xmlns="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1A4603E4-C966-DA92-E935-6A45BA28B9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7117" y="2768291"/>
                  <a:ext cx="1365246" cy="215444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Google Shape;1121;p45">
                <a:extLst>
                  <a:ext uri="{FF2B5EF4-FFF2-40B4-BE49-F238E27FC236}">
                    <a16:creationId xmlns:a16="http://schemas.microsoft.com/office/drawing/2014/main" id="{70F9A7D7-694A-864E-F4E2-705F322592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31634" y="3453203"/>
                <a:ext cx="3447091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:r>
                  <a:rPr lang="pt-BR" sz="2400" dirty="0"/>
                  <a:t>Parábola de concavidade voltada </a:t>
                </a:r>
                <a:r>
                  <a:rPr lang="pt-BR" sz="2400" dirty="0">
                    <a:solidFill>
                      <a:srgbClr val="FF0000"/>
                    </a:solidFill>
                  </a:rPr>
                  <a:t>para baixo </a:t>
                </a:r>
                <a14:m>
                  <m:oMath xmlns:m="http://schemas.openxmlformats.org/officeDocument/2006/math">
                    <m:r>
                      <a:rPr lang="pt-B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pt-BR" sz="24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pt-B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pt-BR" sz="2400" dirty="0"/>
              </a:p>
            </p:txBody>
          </p:sp>
        </mc:Choice>
        <mc:Fallback xmlns="">
          <p:sp>
            <p:nvSpPr>
              <p:cNvPr id="20" name="Google Shape;1121;p45">
                <a:extLst>
                  <a:ext uri="{FF2B5EF4-FFF2-40B4-BE49-F238E27FC236}">
                    <a16:creationId xmlns:a16="http://schemas.microsoft.com/office/drawing/2014/main" id="{70F9A7D7-694A-864E-F4E2-705F32259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634" y="3453203"/>
                <a:ext cx="3447091" cy="814800"/>
              </a:xfrm>
              <a:prstGeom prst="rect">
                <a:avLst/>
              </a:prstGeom>
              <a:blipFill>
                <a:blip r:embed="rId17"/>
                <a:stretch>
                  <a:fillRect r="-1237" b="-6865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Agrupar 39">
            <a:extLst>
              <a:ext uri="{FF2B5EF4-FFF2-40B4-BE49-F238E27FC236}">
                <a16:creationId xmlns:a16="http://schemas.microsoft.com/office/drawing/2014/main" id="{8EBDB6C0-54A3-84DF-B255-E23D6AC7A44E}"/>
              </a:ext>
            </a:extLst>
          </p:cNvPr>
          <p:cNvGrpSpPr/>
          <p:nvPr/>
        </p:nvGrpSpPr>
        <p:grpSpPr>
          <a:xfrm flipH="1">
            <a:off x="3249266" y="115963"/>
            <a:ext cx="2043571" cy="665309"/>
            <a:chOff x="2790083" y="70041"/>
            <a:chExt cx="1430188" cy="581414"/>
          </a:xfrm>
          <a:solidFill>
            <a:schemeClr val="accent2"/>
          </a:solidFill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26" name="Fluxograma: Fita Perfurada 25">
              <a:extLst>
                <a:ext uri="{FF2B5EF4-FFF2-40B4-BE49-F238E27FC236}">
                  <a16:creationId xmlns:a16="http://schemas.microsoft.com/office/drawing/2014/main" id="{9AB00BDB-BD55-94EB-D6C0-AF6B1D4EAAED}"/>
                </a:ext>
              </a:extLst>
            </p:cNvPr>
            <p:cNvSpPr/>
            <p:nvPr/>
          </p:nvSpPr>
          <p:spPr>
            <a:xfrm>
              <a:off x="2790083" y="70041"/>
              <a:ext cx="1430188" cy="581414"/>
            </a:xfrm>
            <a:prstGeom prst="flowChartPunchedTape">
              <a:avLst/>
            </a:prstGeom>
            <a:noFill/>
            <a:ln w="6350"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4" name="Imagem 23">
              <a:extLst>
                <a:ext uri="{FF2B5EF4-FFF2-40B4-BE49-F238E27FC236}">
                  <a16:creationId xmlns:a16="http://schemas.microsoft.com/office/drawing/2014/main" id="{B4EFCF96-F40A-027D-9425-AAC83D2D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897965" y="215044"/>
              <a:ext cx="361282" cy="394934"/>
            </a:xfrm>
            <a:prstGeom prst="rect">
              <a:avLst/>
            </a:prstGeom>
            <a:grpFill/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39" name="CaixaDeTexto 38">
              <a:extLst>
                <a:ext uri="{FF2B5EF4-FFF2-40B4-BE49-F238E27FC236}">
                  <a16:creationId xmlns:a16="http://schemas.microsoft.com/office/drawing/2014/main" id="{FD0CA4A4-13B4-1F93-FFE2-BF3C67BA31E7}"/>
                </a:ext>
              </a:extLst>
            </p:cNvPr>
            <p:cNvSpPr txBox="1"/>
            <p:nvPr/>
          </p:nvSpPr>
          <p:spPr>
            <a:xfrm>
              <a:off x="3490473" y="238265"/>
              <a:ext cx="413023" cy="268967"/>
            </a:xfrm>
            <a:prstGeom prst="rect">
              <a:avLst/>
            </a:prstGeom>
            <a:grpFill/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txBody>
            <a:bodyPr wrap="none" rtlCol="0">
              <a:spAutoFit/>
            </a:bodyPr>
            <a:lstStyle/>
            <a:p>
              <a:r>
                <a:rPr lang="pt-BR" dirty="0">
                  <a:solidFill>
                    <a:schemeClr val="accent3"/>
                  </a:solidFill>
                  <a:latin typeface="Bauhaus 93" panose="04030905020B02020C02" pitchFamily="82" charset="0"/>
                </a:rPr>
                <a:t>Dica</a:t>
              </a:r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911F5606-85CE-7E27-0047-9468A5A39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4825073" y="77156"/>
            <a:ext cx="3911634" cy="370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25BE10AA-9D16-D24A-C6C3-07153805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03E4B82-0ED0-F097-91AF-B369AD17A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682" y="278553"/>
            <a:ext cx="7059939" cy="443459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136BF1B0-47C1-9F87-13F9-7A890BB77A40}"/>
              </a:ext>
            </a:extLst>
          </p:cNvPr>
          <p:cNvSpPr txBox="1"/>
          <p:nvPr/>
        </p:nvSpPr>
        <p:spPr>
          <a:xfrm>
            <a:off x="5795585" y="4877778"/>
            <a:ext cx="1935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Fonte: </a:t>
            </a:r>
            <a:r>
              <a:rPr lang="pt-BR" dirty="0" err="1"/>
              <a:t>Kazuhito</a:t>
            </a:r>
            <a:r>
              <a:rPr lang="pt-BR" dirty="0"/>
              <a:t>, 2016</a:t>
            </a:r>
          </a:p>
        </p:txBody>
      </p:sp>
    </p:spTree>
    <p:extLst>
      <p:ext uri="{BB962C8B-B14F-4D97-AF65-F5344CB8AC3E}">
        <p14:creationId xmlns:p14="http://schemas.microsoft.com/office/powerpoint/2010/main" val="15385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45"/>
          <p:cNvSpPr txBox="1">
            <a:spLocks noGrp="1"/>
          </p:cNvSpPr>
          <p:nvPr>
            <p:ph type="subTitle" idx="1"/>
          </p:nvPr>
        </p:nvSpPr>
        <p:spPr>
          <a:xfrm>
            <a:off x="1473387" y="1757956"/>
            <a:ext cx="2084364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Fenômeno Físico</a:t>
            </a:r>
            <a:endParaRPr sz="2400" dirty="0"/>
          </a:p>
        </p:txBody>
      </p:sp>
      <p:sp>
        <p:nvSpPr>
          <p:cNvPr id="1121" name="Google Shape;1121;p45"/>
          <p:cNvSpPr txBox="1">
            <a:spLocks noGrp="1"/>
          </p:cNvSpPr>
          <p:nvPr>
            <p:ph type="subTitle" idx="2"/>
          </p:nvPr>
        </p:nvSpPr>
        <p:spPr>
          <a:xfrm>
            <a:off x="1146968" y="2721716"/>
            <a:ext cx="3035707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</a:rPr>
              <a:t>Não se altera </a:t>
            </a:r>
            <a:r>
              <a:rPr lang="en" dirty="0"/>
              <a:t>a natureza da matéria, do sistema ou do corpo. Apenas a forma e aparência da matéria são alterados.</a:t>
            </a:r>
            <a:endParaRPr dirty="0"/>
          </a:p>
        </p:txBody>
      </p:sp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Fenômeno</a:t>
            </a:r>
            <a:endParaRPr dirty="0"/>
          </a:p>
        </p:txBody>
      </p:sp>
      <p:sp>
        <p:nvSpPr>
          <p:cNvPr id="1124" name="Google Shape;1124;p45"/>
          <p:cNvSpPr txBox="1">
            <a:spLocks noGrp="1"/>
          </p:cNvSpPr>
          <p:nvPr>
            <p:ph type="subTitle" idx="4"/>
          </p:nvPr>
        </p:nvSpPr>
        <p:spPr>
          <a:xfrm>
            <a:off x="5140948" y="2721716"/>
            <a:ext cx="27372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</a:rPr>
              <a:t>Altera</a:t>
            </a:r>
            <a:r>
              <a:rPr lang="en" dirty="0"/>
              <a:t> a natureza da matéria, do sistema ou do corpo, dando origem a outras.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Google Shape;1120;p45">
            <a:extLst>
              <a:ext uri="{FF2B5EF4-FFF2-40B4-BE49-F238E27FC236}">
                <a16:creationId xmlns:a16="http://schemas.microsoft.com/office/drawing/2014/main" id="{405D7682-88D2-5AAB-ACA4-D23F712A17DE}"/>
              </a:ext>
            </a:extLst>
          </p:cNvPr>
          <p:cNvSpPr txBox="1">
            <a:spLocks/>
          </p:cNvSpPr>
          <p:nvPr/>
        </p:nvSpPr>
        <p:spPr>
          <a:xfrm>
            <a:off x="5327070" y="1813555"/>
            <a:ext cx="2196560" cy="1013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2200" b="0" i="0" u="none" strike="noStrike" cap="none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Fenômeno Químico</a:t>
            </a:r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103535" y="1103796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Significa</a:t>
            </a:r>
            <a:r>
              <a:rPr lang="en-US" sz="2400" dirty="0"/>
              <a:t> </a:t>
            </a:r>
            <a:r>
              <a:rPr lang="pt-BR" sz="2400" dirty="0"/>
              <a:t>acontecimento</a:t>
            </a:r>
            <a:r>
              <a:rPr lang="en-US" sz="2400" dirty="0"/>
              <a:t> </a:t>
            </a:r>
            <a:r>
              <a:rPr lang="pt-BR" sz="2400" dirty="0"/>
              <a:t>ou</a:t>
            </a:r>
            <a:r>
              <a:rPr lang="en-US" sz="2400" dirty="0"/>
              <a:t> </a:t>
            </a:r>
            <a:r>
              <a:rPr lang="pt-BR" sz="2400" dirty="0"/>
              <a:t>transformação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20266FA-3D85-0973-3AB2-163A747C6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241" y="3677791"/>
            <a:ext cx="1135159" cy="1135159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9814009-74E9-6930-9A29-DA94B0013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1689" y="3821506"/>
            <a:ext cx="2371171" cy="72258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" grpId="0" build="p"/>
      <p:bldP spid="1121" grpId="0" build="p"/>
      <p:bldP spid="1122" grpId="0"/>
      <p:bldP spid="1124" grpId="0" build="p"/>
      <p:bldP spid="2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Equação de Torricelli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/>
              <p:nvPr/>
            </p:nvSpPr>
            <p:spPr>
              <a:xfrm>
                <a:off x="2888797" y="2473307"/>
                <a:ext cx="3366306" cy="584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²=</m:t>
                      </m:r>
                      <m:sSub>
                        <m:sSubPr>
                          <m:ctrlP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32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²+2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.∆</m:t>
                      </m:r>
                      <m:r>
                        <a:rPr lang="pt-BR" sz="32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32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797" y="2473307"/>
                <a:ext cx="3366306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FFE61D25-94EE-3AF1-80D2-4479E0F78E93}"/>
              </a:ext>
            </a:extLst>
          </p:cNvPr>
          <p:cNvSpPr txBox="1">
            <a:spLocks/>
          </p:cNvSpPr>
          <p:nvPr/>
        </p:nvSpPr>
        <p:spPr>
          <a:xfrm>
            <a:off x="2534933" y="3413974"/>
            <a:ext cx="3738282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000" dirty="0"/>
              <a:t>v = velocidade final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3733052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pt-BR" sz="20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pt-BR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pt-BR" sz="2000" dirty="0"/>
                  <a:t> = velocidade inicial</a:t>
                </a:r>
              </a:p>
            </p:txBody>
          </p:sp>
        </mc:Choice>
        <mc:Fallback xmlns="">
          <p:sp>
            <p:nvSpPr>
              <p:cNvPr id="6" name="Google Shape;1121;p45">
                <a:extLst>
                  <a:ext uri="{FF2B5EF4-FFF2-40B4-BE49-F238E27FC236}">
                    <a16:creationId xmlns:a16="http://schemas.microsoft.com/office/drawing/2014/main" id="{A6378D4B-D0A5-0F58-C38A-09CB14333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3733052"/>
                <a:ext cx="4854388" cy="814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4110771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pt-BR" sz="2000" dirty="0"/>
                  <a:t>= aceleração do móvel</a:t>
                </a:r>
              </a:p>
            </p:txBody>
          </p:sp>
        </mc:Choice>
        <mc:Fallback xmlns="">
          <p:sp>
            <p:nvSpPr>
              <p:cNvPr id="8" name="Google Shape;1121;p45">
                <a:extLst>
                  <a:ext uri="{FF2B5EF4-FFF2-40B4-BE49-F238E27FC236}">
                    <a16:creationId xmlns:a16="http://schemas.microsoft.com/office/drawing/2014/main" id="{CACE807E-0593-F2A9-73F4-BA5295927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4110771"/>
                <a:ext cx="4854388" cy="8148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880" y="4488490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pt-BR" sz="2000" dirty="0"/>
                  <a:t>= tempo percorrido</a:t>
                </a:r>
              </a:p>
            </p:txBody>
          </p:sp>
        </mc:Choice>
        <mc:Fallback xmlns="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880" y="4488490"/>
                <a:ext cx="4854388" cy="8148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1121;p45">
            <a:extLst>
              <a:ext uri="{FF2B5EF4-FFF2-40B4-BE49-F238E27FC236}">
                <a16:creationId xmlns:a16="http://schemas.microsoft.com/office/drawing/2014/main" id="{B7AE3856-E8CF-371B-BE4D-BA565C3232D5}"/>
              </a:ext>
            </a:extLst>
          </p:cNvPr>
          <p:cNvSpPr txBox="1">
            <a:spLocks/>
          </p:cNvSpPr>
          <p:nvPr/>
        </p:nvSpPr>
        <p:spPr>
          <a:xfrm>
            <a:off x="1434093" y="1322221"/>
            <a:ext cx="6598153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800" dirty="0"/>
              <a:t>Equação que relaciona o deslocamento com a velocidade e a aceleração.</a:t>
            </a:r>
          </a:p>
        </p:txBody>
      </p:sp>
    </p:spTree>
    <p:extLst>
      <p:ext uri="{BB962C8B-B14F-4D97-AF65-F5344CB8AC3E}">
        <p14:creationId xmlns:p14="http://schemas.microsoft.com/office/powerpoint/2010/main" val="6342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2" grpId="0" animBg="1"/>
      <p:bldP spid="5" grpId="0"/>
      <p:bldP spid="6" grpId="0"/>
      <p:bldP spid="8" grpId="0"/>
      <p:bldP spid="10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44"/>
          <p:cNvSpPr txBox="1">
            <a:spLocks noGrp="1"/>
          </p:cNvSpPr>
          <p:nvPr>
            <p:ph type="title"/>
          </p:nvPr>
        </p:nvSpPr>
        <p:spPr>
          <a:xfrm>
            <a:off x="4572000" y="2557875"/>
            <a:ext cx="4187475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Lançamento vertical</a:t>
            </a:r>
            <a:endParaRPr dirty="0"/>
          </a:p>
        </p:txBody>
      </p:sp>
      <p:sp>
        <p:nvSpPr>
          <p:cNvPr id="974" name="Google Shape;974;p44"/>
          <p:cNvSpPr txBox="1">
            <a:spLocks noGrp="1"/>
          </p:cNvSpPr>
          <p:nvPr>
            <p:ph type="title" idx="2"/>
          </p:nvPr>
        </p:nvSpPr>
        <p:spPr>
          <a:xfrm>
            <a:off x="4774875" y="1441763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BC9F6D4-7D7E-2C0D-AE2E-C2A9A946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70" y="348656"/>
            <a:ext cx="4124120" cy="412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6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" grpId="0"/>
      <p:bldP spid="97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72;p44">
            <a:extLst>
              <a:ext uri="{FF2B5EF4-FFF2-40B4-BE49-F238E27FC236}">
                <a16:creationId xmlns:a16="http://schemas.microsoft.com/office/drawing/2014/main" id="{EA66B8B3-46EF-E836-B383-8EA02AAD47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51062" y="104126"/>
            <a:ext cx="6670515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dirty="0"/>
              <a:t>Lançamento</a:t>
            </a:r>
            <a:r>
              <a:rPr lang="pt-BR" dirty="0"/>
              <a:t> vertical</a:t>
            </a:r>
            <a:endParaRPr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02B496C-2156-8E28-7902-384B8078AA88}"/>
              </a:ext>
            </a:extLst>
          </p:cNvPr>
          <p:cNvSpPr txBox="1"/>
          <p:nvPr/>
        </p:nvSpPr>
        <p:spPr>
          <a:xfrm>
            <a:off x="3766257" y="1768451"/>
            <a:ext cx="45921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>
                <a:latin typeface="Inter" panose="020B0604020202020204" charset="0"/>
                <a:ea typeface="Inter" panose="020B0604020202020204" charset="0"/>
              </a:rPr>
              <a:t>é retardado enquanto sobe;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>
                <a:latin typeface="Inter" panose="020B0604020202020204" charset="0"/>
                <a:ea typeface="Inter" panose="020B0604020202020204" charset="0"/>
              </a:rPr>
              <a:t>Para instantaneamente no ponto mais alto do trajeto;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>
                <a:latin typeface="Inter" panose="020B0604020202020204" charset="0"/>
                <a:ea typeface="Inter" panose="020B0604020202020204" charset="0"/>
              </a:rPr>
              <a:t>Muda o sentido do movimento e passa a ser acelerado na descida;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8D9B4A8-9552-703F-C373-479DCF36430A}"/>
              </a:ext>
            </a:extLst>
          </p:cNvPr>
          <p:cNvSpPr txBox="1"/>
          <p:nvPr/>
        </p:nvSpPr>
        <p:spPr>
          <a:xfrm>
            <a:off x="3888734" y="1245231"/>
            <a:ext cx="459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latin typeface="Inter" panose="020B0604020202020204" charset="0"/>
                <a:ea typeface="Inter" panose="020B0604020202020204" charset="0"/>
              </a:rPr>
              <a:t>Observações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214E1CBF-531C-C166-C7EA-F98D4DB8F459}"/>
              </a:ext>
            </a:extLst>
          </p:cNvPr>
          <p:cNvGrpSpPr/>
          <p:nvPr/>
        </p:nvGrpSpPr>
        <p:grpSpPr>
          <a:xfrm>
            <a:off x="2092367" y="1605098"/>
            <a:ext cx="910366" cy="1755370"/>
            <a:chOff x="2182458" y="1489269"/>
            <a:chExt cx="1047141" cy="1977300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EFDF60E7-D4F9-A662-DE99-456B20E01CED}"/>
                </a:ext>
              </a:extLst>
            </p:cNvPr>
            <p:cNvSpPr/>
            <p:nvPr/>
          </p:nvSpPr>
          <p:spPr>
            <a:xfrm>
              <a:off x="2182458" y="2746569"/>
              <a:ext cx="720000" cy="720000"/>
            </a:xfrm>
            <a:prstGeom prst="ellipse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11" name="Conector de Seta Reta 10">
              <a:extLst>
                <a:ext uri="{FF2B5EF4-FFF2-40B4-BE49-F238E27FC236}">
                  <a16:creationId xmlns:a16="http://schemas.microsoft.com/office/drawing/2014/main" id="{73671C3B-DC6C-C0B7-FC15-0754DC072EE3}"/>
                </a:ext>
              </a:extLst>
            </p:cNvPr>
            <p:cNvCxnSpPr/>
            <p:nvPr/>
          </p:nvCxnSpPr>
          <p:spPr>
            <a:xfrm flipV="1">
              <a:off x="2542458" y="1489269"/>
              <a:ext cx="0" cy="12573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CaixaDeTexto 11">
                  <a:extLst>
                    <a:ext uri="{FF2B5EF4-FFF2-40B4-BE49-F238E27FC236}">
                      <a16:creationId xmlns:a16="http://schemas.microsoft.com/office/drawing/2014/main" id="{30585FCA-82F2-8109-17C0-998EA920B5B4}"/>
                    </a:ext>
                  </a:extLst>
                </p:cNvPr>
                <p:cNvSpPr txBox="1"/>
                <p:nvPr/>
              </p:nvSpPr>
              <p:spPr>
                <a:xfrm>
                  <a:off x="2575317" y="1857412"/>
                  <a:ext cx="65428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t-BR" sz="4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sz="4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pt-BR" sz="40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pt-BR" sz="4000" dirty="0"/>
                </a:p>
              </p:txBody>
            </p:sp>
          </mc:Choice>
          <mc:Fallback xmlns="">
            <p:sp>
              <p:nvSpPr>
                <p:cNvPr id="12" name="CaixaDeTexto 11">
                  <a:extLst>
                    <a:ext uri="{FF2B5EF4-FFF2-40B4-BE49-F238E27FC236}">
                      <a16:creationId xmlns:a16="http://schemas.microsoft.com/office/drawing/2014/main" id="{30585FCA-82F2-8109-17C0-998EA920B5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75317" y="1857412"/>
                  <a:ext cx="654282" cy="615553"/>
                </a:xfrm>
                <a:prstGeom prst="rect">
                  <a:avLst/>
                </a:prstGeom>
                <a:blipFill>
                  <a:blip r:embed="rId2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5B1AE13F-F412-61FD-A383-90D3453E45EC}"/>
              </a:ext>
            </a:extLst>
          </p:cNvPr>
          <p:cNvGrpSpPr/>
          <p:nvPr/>
        </p:nvGrpSpPr>
        <p:grpSpPr>
          <a:xfrm>
            <a:off x="-272343" y="2315816"/>
            <a:ext cx="3983264" cy="1665160"/>
            <a:chOff x="-272343" y="2315816"/>
            <a:chExt cx="3983264" cy="1665160"/>
          </a:xfrm>
        </p:grpSpPr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5187102C-0EEA-FA7F-975C-90E090A3F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72343" y="2315816"/>
              <a:ext cx="2405375" cy="1580675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BCC243DA-D1BA-7B4D-4A9F-C7C20C7D3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962" y="3538402"/>
              <a:ext cx="3502959" cy="442574"/>
            </a:xfrm>
            <a:prstGeom prst="rect">
              <a:avLst/>
            </a:prstGeom>
          </p:spPr>
        </p:pic>
      </p:grp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156E925-D78F-094F-7C29-EE58260C2BE9}"/>
              </a:ext>
            </a:extLst>
          </p:cNvPr>
          <p:cNvSpPr txBox="1"/>
          <p:nvPr/>
        </p:nvSpPr>
        <p:spPr>
          <a:xfrm>
            <a:off x="93659" y="4139386"/>
            <a:ext cx="3550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latin typeface="Inter" panose="020B0604020202020204" charset="0"/>
                <a:ea typeface="Inter" panose="020B0604020202020204" charset="0"/>
              </a:rPr>
              <a:t>Existe aceleração no lançamento vertical?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04845C6-43D6-51AF-079E-1A743AF0504F}"/>
              </a:ext>
            </a:extLst>
          </p:cNvPr>
          <p:cNvSpPr txBox="1"/>
          <p:nvPr/>
        </p:nvSpPr>
        <p:spPr>
          <a:xfrm>
            <a:off x="3410960" y="4116044"/>
            <a:ext cx="3550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Sim, chamamos de aceleração gravitacional, e sempre tem sentido para baixo.</a:t>
            </a:r>
          </a:p>
        </p:txBody>
      </p:sp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AF232405-CFDA-8E06-E151-E31083FABE2D}"/>
              </a:ext>
            </a:extLst>
          </p:cNvPr>
          <p:cNvCxnSpPr/>
          <p:nvPr/>
        </p:nvCxnSpPr>
        <p:spPr>
          <a:xfrm flipV="1">
            <a:off x="3149573" y="1831913"/>
            <a:ext cx="0" cy="1116182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D62A499F-8512-F238-2696-5696221A26AA}"/>
                  </a:ext>
                </a:extLst>
              </p:cNvPr>
              <p:cNvSpPr txBox="1"/>
              <p:nvPr/>
            </p:nvSpPr>
            <p:spPr>
              <a:xfrm>
                <a:off x="3178140" y="2158736"/>
                <a:ext cx="465640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pt-BR" sz="4000" dirty="0"/>
              </a:p>
            </p:txBody>
          </p:sp>
        </mc:Choice>
        <mc:Fallback xmlns="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D62A499F-8512-F238-2696-5696221A2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140" y="2158736"/>
                <a:ext cx="465640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89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8" grpId="0"/>
      <p:bldP spid="19" grpId="0"/>
      <p:bldP spid="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/>
              <p:nvPr/>
            </p:nvSpPr>
            <p:spPr>
              <a:xfrm>
                <a:off x="835779" y="4292884"/>
                <a:ext cx="2575833" cy="4689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" name="CaixaDeTexto 1">
                <a:extLst>
                  <a:ext uri="{FF2B5EF4-FFF2-40B4-BE49-F238E27FC236}">
                    <a16:creationId xmlns:a16="http://schemas.microsoft.com/office/drawing/2014/main" id="{2568D179-C2BE-FFF1-9B51-40243D147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779" y="4292884"/>
                <a:ext cx="2575833" cy="468975"/>
              </a:xfrm>
              <a:prstGeom prst="rect">
                <a:avLst/>
              </a:prstGeom>
              <a:blipFill>
                <a:blip r:embed="rId3"/>
                <a:stretch>
                  <a:fillRect b="-16049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3908" y="4595649"/>
                <a:ext cx="4854388" cy="81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6"/>
                  </a:buClr>
                  <a:buSzPts val="1400"/>
                  <a:buFont typeface="Inter"/>
                  <a:buNone/>
                  <a:defRPr sz="1400" b="0" i="0" u="none" strike="noStrike" cap="none">
                    <a:solidFill>
                      <a:schemeClr val="accent6"/>
                    </a:solidFill>
                    <a:latin typeface="Inter"/>
                    <a:ea typeface="Inter"/>
                    <a:cs typeface="Inter"/>
                    <a:sym typeface="Inter"/>
                  </a:defRPr>
                </a:lvl9pPr>
              </a:lstStyle>
              <a:p>
                <a:pPr marL="0" indent="0"/>
                <a14:m>
                  <m:oMath xmlns:m="http://schemas.openxmlformats.org/officeDocument/2006/math">
                    <m:r>
                      <a:rPr lang="pt-BR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pt-BR" dirty="0"/>
                  <a:t> = altura</a:t>
                </a:r>
              </a:p>
              <a:p>
                <a:pPr marL="0" indent="0"/>
                <a:r>
                  <a:rPr lang="pt-BR" dirty="0"/>
                  <a:t>g = aceleração gravitacional</a:t>
                </a:r>
              </a:p>
            </p:txBody>
          </p:sp>
        </mc:Choice>
        <mc:Fallback xmlns="">
          <p:sp>
            <p:nvSpPr>
              <p:cNvPr id="10" name="Google Shape;1121;p45">
                <a:extLst>
                  <a:ext uri="{FF2B5EF4-FFF2-40B4-BE49-F238E27FC236}">
                    <a16:creationId xmlns:a16="http://schemas.microsoft.com/office/drawing/2014/main" id="{D66DF0F1-D655-6E9D-AB2B-DDAD0E5E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908" y="4595649"/>
                <a:ext cx="4854388" cy="814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1121;p45">
            <a:extLst>
              <a:ext uri="{FF2B5EF4-FFF2-40B4-BE49-F238E27FC236}">
                <a16:creationId xmlns:a16="http://schemas.microsoft.com/office/drawing/2014/main" id="{B7AE3856-E8CF-371B-BE4D-BA565C3232D5}"/>
              </a:ext>
            </a:extLst>
          </p:cNvPr>
          <p:cNvSpPr txBox="1">
            <a:spLocks/>
          </p:cNvSpPr>
          <p:nvPr/>
        </p:nvSpPr>
        <p:spPr>
          <a:xfrm>
            <a:off x="491395" y="168742"/>
            <a:ext cx="6729723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 algn="just"/>
            <a:r>
              <a:rPr lang="pt-BR" sz="1800" dirty="0"/>
              <a:t>Utilizando as equações do MUV para o lançamento vertical, temos,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2B28067C-5078-07C8-47A2-87E1EE3712E6}"/>
                  </a:ext>
                </a:extLst>
              </p:cNvPr>
              <p:cNvSpPr txBox="1"/>
              <p:nvPr/>
            </p:nvSpPr>
            <p:spPr>
              <a:xfrm>
                <a:off x="1146761" y="3747721"/>
                <a:ext cx="1953868" cy="46166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3" name="CaixaDeTexto 2">
                <a:extLst>
                  <a:ext uri="{FF2B5EF4-FFF2-40B4-BE49-F238E27FC236}">
                    <a16:creationId xmlns:a16="http://schemas.microsoft.com/office/drawing/2014/main" id="{2B28067C-5078-07C8-47A2-87E1EE371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761" y="3747721"/>
                <a:ext cx="1953868" cy="461665"/>
              </a:xfrm>
              <a:prstGeom prst="rect">
                <a:avLst/>
              </a:prstGeom>
              <a:blipFill>
                <a:blip r:embed="rId5"/>
                <a:stretch>
                  <a:fillRect b="-875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799CA06A-C991-ECBC-CDCE-804E3F516447}"/>
                  </a:ext>
                </a:extLst>
              </p:cNvPr>
              <p:cNvSpPr txBox="1"/>
              <p:nvPr/>
            </p:nvSpPr>
            <p:spPr>
              <a:xfrm>
                <a:off x="518640" y="2944474"/>
                <a:ext cx="3210110" cy="783804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799CA06A-C991-ECBC-CDCE-804E3F516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640" y="2944474"/>
                <a:ext cx="3210110" cy="783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Agrupar 18">
            <a:extLst>
              <a:ext uri="{FF2B5EF4-FFF2-40B4-BE49-F238E27FC236}">
                <a16:creationId xmlns:a16="http://schemas.microsoft.com/office/drawing/2014/main" id="{730D516A-9097-EBC2-B05F-D11376B9254E}"/>
              </a:ext>
            </a:extLst>
          </p:cNvPr>
          <p:cNvGrpSpPr/>
          <p:nvPr/>
        </p:nvGrpSpPr>
        <p:grpSpPr>
          <a:xfrm>
            <a:off x="2222124" y="1255629"/>
            <a:ext cx="989769" cy="1416758"/>
            <a:chOff x="5637547" y="2109743"/>
            <a:chExt cx="1483352" cy="1755370"/>
          </a:xfrm>
        </p:grpSpPr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7F007D25-3F76-011A-1403-32461687B113}"/>
                </a:ext>
              </a:extLst>
            </p:cNvPr>
            <p:cNvGrpSpPr/>
            <p:nvPr/>
          </p:nvGrpSpPr>
          <p:grpSpPr>
            <a:xfrm>
              <a:off x="5637547" y="2109743"/>
              <a:ext cx="901564" cy="1755370"/>
              <a:chOff x="2182458" y="1489269"/>
              <a:chExt cx="1037018" cy="1977300"/>
            </a:xfrm>
          </p:grpSpPr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B853C2CB-5378-CD0A-D6E7-E330742374D7}"/>
                  </a:ext>
                </a:extLst>
              </p:cNvPr>
              <p:cNvSpPr/>
              <p:nvPr/>
            </p:nvSpPr>
            <p:spPr>
              <a:xfrm>
                <a:off x="2182458" y="2746569"/>
                <a:ext cx="720000" cy="720000"/>
              </a:xfrm>
              <a:prstGeom prst="ellipse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12" name="Conector de Seta Reta 11">
                <a:extLst>
                  <a:ext uri="{FF2B5EF4-FFF2-40B4-BE49-F238E27FC236}">
                    <a16:creationId xmlns:a16="http://schemas.microsoft.com/office/drawing/2014/main" id="{73BB652B-5368-2321-DF48-309DD7C5E010}"/>
                  </a:ext>
                </a:extLst>
              </p:cNvPr>
              <p:cNvCxnSpPr/>
              <p:nvPr/>
            </p:nvCxnSpPr>
            <p:spPr>
              <a:xfrm flipV="1">
                <a:off x="2542458" y="1489269"/>
                <a:ext cx="0" cy="125730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CaixaDeTexto 12">
                    <a:extLst>
                      <a:ext uri="{FF2B5EF4-FFF2-40B4-BE49-F238E27FC236}">
                        <a16:creationId xmlns:a16="http://schemas.microsoft.com/office/drawing/2014/main" id="{F9F94F3C-85BC-15BD-7EB0-C9F879C4B67F}"/>
                      </a:ext>
                    </a:extLst>
                  </p:cNvPr>
                  <p:cNvSpPr txBox="1"/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pt-BR" sz="2400" dirty="0"/>
                  </a:p>
                </p:txBody>
              </p:sp>
            </mc:Choice>
            <mc:Fallback xmlns="">
              <p:sp>
                <p:nvSpPr>
                  <p:cNvPr id="13" name="CaixaDeTexto 12">
                    <a:extLst>
                      <a:ext uri="{FF2B5EF4-FFF2-40B4-BE49-F238E27FC236}">
                        <a16:creationId xmlns:a16="http://schemas.microsoft.com/office/drawing/2014/main" id="{F9F94F3C-85BC-15BD-7EB0-C9F879C4B6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1475" r="-8197" b="-22414"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4" name="Conector de Seta Reta 13">
              <a:extLst>
                <a:ext uri="{FF2B5EF4-FFF2-40B4-BE49-F238E27FC236}">
                  <a16:creationId xmlns:a16="http://schemas.microsoft.com/office/drawing/2014/main" id="{1499E8D5-3A1E-24D4-29B6-6000A14DB9D4}"/>
                </a:ext>
              </a:extLst>
            </p:cNvPr>
            <p:cNvCxnSpPr/>
            <p:nvPr/>
          </p:nvCxnSpPr>
          <p:spPr>
            <a:xfrm flipV="1">
              <a:off x="6694757" y="2336558"/>
              <a:ext cx="0" cy="1116182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CaixaDeTexto 14">
                  <a:extLst>
                    <a:ext uri="{FF2B5EF4-FFF2-40B4-BE49-F238E27FC236}">
                      <a16:creationId xmlns:a16="http://schemas.microsoft.com/office/drawing/2014/main" id="{D2F743F3-88A1-2AE5-7AAF-EEF7CBAA3860}"/>
                    </a:ext>
                  </a:extLst>
                </p:cNvPr>
                <p:cNvSpPr txBox="1"/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5" name="CaixaDeTexto 14">
                  <a:extLst>
                    <a:ext uri="{FF2B5EF4-FFF2-40B4-BE49-F238E27FC236}">
                      <a16:creationId xmlns:a16="http://schemas.microsoft.com/office/drawing/2014/main" id="{D2F743F3-88A1-2AE5-7AAF-EEF7CBAA38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blipFill>
                  <a:blip r:embed="rId8"/>
                  <a:stretch>
                    <a:fillRect l="-27273" r="-25000" b="-3448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Google Shape;1121;p45">
            <a:extLst>
              <a:ext uri="{FF2B5EF4-FFF2-40B4-BE49-F238E27FC236}">
                <a16:creationId xmlns:a16="http://schemas.microsoft.com/office/drawing/2014/main" id="{2DE22CA0-0B94-B557-6554-D8C2B0364169}"/>
              </a:ext>
            </a:extLst>
          </p:cNvPr>
          <p:cNvSpPr txBox="1">
            <a:spLocks/>
          </p:cNvSpPr>
          <p:nvPr/>
        </p:nvSpPr>
        <p:spPr>
          <a:xfrm>
            <a:off x="295835" y="769070"/>
            <a:ext cx="3812239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 algn="just"/>
            <a:r>
              <a:rPr lang="pt-BR" sz="2000" dirty="0">
                <a:solidFill>
                  <a:schemeClr val="tx2"/>
                </a:solidFill>
                <a:latin typeface="Archivo Black" panose="020B0604020202020204" charset="0"/>
              </a:rPr>
              <a:t>ORIENTAÇÃO PARA CIMA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04BC361-24BF-384D-994A-39D5A7A029E6}"/>
              </a:ext>
            </a:extLst>
          </p:cNvPr>
          <p:cNvGrpSpPr/>
          <p:nvPr/>
        </p:nvGrpSpPr>
        <p:grpSpPr>
          <a:xfrm>
            <a:off x="646036" y="1951488"/>
            <a:ext cx="2582469" cy="972029"/>
            <a:chOff x="-272343" y="2315816"/>
            <a:chExt cx="3983264" cy="1665160"/>
          </a:xfrm>
        </p:grpSpPr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DEAE9C40-FD53-5F40-95BC-41641DB6D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272343" y="2315816"/>
              <a:ext cx="2405375" cy="1580675"/>
            </a:xfrm>
            <a:prstGeom prst="rect">
              <a:avLst/>
            </a:prstGeom>
          </p:spPr>
        </p:pic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6A86C3E3-5DEC-4B69-D8C5-614E7C819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7962" y="3538402"/>
              <a:ext cx="3502959" cy="442574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8D89A6EA-01A3-2161-D076-6D0C6125A91D}"/>
                  </a:ext>
                </a:extLst>
              </p:cNvPr>
              <p:cNvSpPr txBox="1"/>
              <p:nvPr/>
            </p:nvSpPr>
            <p:spPr>
              <a:xfrm>
                <a:off x="5630695" y="4228422"/>
                <a:ext cx="2575833" cy="4689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.∆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8D89A6EA-01A3-2161-D076-6D0C6125A9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0695" y="4228422"/>
                <a:ext cx="2575833" cy="468975"/>
              </a:xfrm>
              <a:prstGeom prst="rect">
                <a:avLst/>
              </a:prstGeom>
              <a:blipFill>
                <a:blip r:embed="rId11"/>
                <a:stretch>
                  <a:fillRect b="-14815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F094E2CC-69A8-17C1-95D6-AF002DE3E153}"/>
                  </a:ext>
                </a:extLst>
              </p:cNvPr>
              <p:cNvSpPr txBox="1"/>
              <p:nvPr/>
            </p:nvSpPr>
            <p:spPr>
              <a:xfrm>
                <a:off x="5941677" y="3683259"/>
                <a:ext cx="1953868" cy="46166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F094E2CC-69A8-17C1-95D6-AF002DE3E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677" y="3683259"/>
                <a:ext cx="1953868" cy="461665"/>
              </a:xfrm>
              <a:prstGeom prst="rect">
                <a:avLst/>
              </a:prstGeom>
              <a:blipFill>
                <a:blip r:embed="rId12"/>
                <a:stretch>
                  <a:fillRect b="-1000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0723CC74-26ED-C83E-90F8-BBA8B0B1B037}"/>
                  </a:ext>
                </a:extLst>
              </p:cNvPr>
              <p:cNvSpPr txBox="1"/>
              <p:nvPr/>
            </p:nvSpPr>
            <p:spPr>
              <a:xfrm>
                <a:off x="5313556" y="2880012"/>
                <a:ext cx="3210110" cy="783804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0723CC74-26ED-C83E-90F8-BBA8B0B1B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556" y="2880012"/>
                <a:ext cx="3210110" cy="78380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Agrupar 25">
            <a:extLst>
              <a:ext uri="{FF2B5EF4-FFF2-40B4-BE49-F238E27FC236}">
                <a16:creationId xmlns:a16="http://schemas.microsoft.com/office/drawing/2014/main" id="{B65A26DF-632E-3F99-36C4-B6F7107A0B5B}"/>
              </a:ext>
            </a:extLst>
          </p:cNvPr>
          <p:cNvGrpSpPr/>
          <p:nvPr/>
        </p:nvGrpSpPr>
        <p:grpSpPr>
          <a:xfrm>
            <a:off x="7026571" y="1352996"/>
            <a:ext cx="980238" cy="1250346"/>
            <a:chOff x="5651831" y="2310248"/>
            <a:chExt cx="1469068" cy="1549184"/>
          </a:xfrm>
        </p:grpSpPr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CF0E02AF-09C2-4F21-32A2-82A1D845AC2C}"/>
                </a:ext>
              </a:extLst>
            </p:cNvPr>
            <p:cNvGrpSpPr/>
            <p:nvPr/>
          </p:nvGrpSpPr>
          <p:grpSpPr>
            <a:xfrm>
              <a:off x="5651831" y="2310248"/>
              <a:ext cx="897692" cy="1549184"/>
              <a:chOff x="2198890" y="1715124"/>
              <a:chExt cx="1032565" cy="1745046"/>
            </a:xfrm>
          </p:grpSpPr>
          <p:sp>
            <p:nvSpPr>
              <p:cNvPr id="30" name="Elipse 29">
                <a:extLst>
                  <a:ext uri="{FF2B5EF4-FFF2-40B4-BE49-F238E27FC236}">
                    <a16:creationId xmlns:a16="http://schemas.microsoft.com/office/drawing/2014/main" id="{719FDC6B-9EB0-90B5-6628-C37AB13097A1}"/>
                  </a:ext>
                </a:extLst>
              </p:cNvPr>
              <p:cNvSpPr/>
              <p:nvPr/>
            </p:nvSpPr>
            <p:spPr>
              <a:xfrm>
                <a:off x="2198890" y="1715124"/>
                <a:ext cx="720000" cy="720001"/>
              </a:xfrm>
              <a:prstGeom prst="ellipse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31" name="Conector de Seta Reta 30">
                <a:extLst>
                  <a:ext uri="{FF2B5EF4-FFF2-40B4-BE49-F238E27FC236}">
                    <a16:creationId xmlns:a16="http://schemas.microsoft.com/office/drawing/2014/main" id="{7C5DDF17-FCBD-C141-8483-2F7ABB9D2B2E}"/>
                  </a:ext>
                </a:extLst>
              </p:cNvPr>
              <p:cNvCxnSpPr/>
              <p:nvPr/>
            </p:nvCxnSpPr>
            <p:spPr>
              <a:xfrm flipV="1">
                <a:off x="2554131" y="2202870"/>
                <a:ext cx="0" cy="1257300"/>
              </a:xfrm>
              <a:prstGeom prst="straightConnector1">
                <a:avLst/>
              </a:prstGeom>
              <a:ln w="571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20" name="CaixaDeTexto 1119">
                    <a:extLst>
                      <a:ext uri="{FF2B5EF4-FFF2-40B4-BE49-F238E27FC236}">
                        <a16:creationId xmlns:a16="http://schemas.microsoft.com/office/drawing/2014/main" id="{042B4CF7-80FE-DB70-714E-8961F192B415}"/>
                      </a:ext>
                    </a:extLst>
                  </p:cNvPr>
                  <p:cNvSpPr txBox="1"/>
                  <p:nvPr/>
                </p:nvSpPr>
                <p:spPr>
                  <a:xfrm>
                    <a:off x="2587295" y="2360090"/>
                    <a:ext cx="644160" cy="4943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pt-BR" sz="2400" dirty="0"/>
                  </a:p>
                </p:txBody>
              </p:sp>
            </mc:Choice>
            <mc:Fallback xmlns="">
              <p:sp>
                <p:nvSpPr>
                  <p:cNvPr id="1120" name="CaixaDeTexto 1119">
                    <a:extLst>
                      <a:ext uri="{FF2B5EF4-FFF2-40B4-BE49-F238E27FC236}">
                        <a16:creationId xmlns:a16="http://schemas.microsoft.com/office/drawing/2014/main" id="{042B4CF7-80FE-DB70-714E-8961F192B41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87295" y="2360090"/>
                    <a:ext cx="644160" cy="494374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l="-11475" r="-8197" b="-22414"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8" name="Conector de Seta Reta 27">
              <a:extLst>
                <a:ext uri="{FF2B5EF4-FFF2-40B4-BE49-F238E27FC236}">
                  <a16:creationId xmlns:a16="http://schemas.microsoft.com/office/drawing/2014/main" id="{165A5EB6-21F6-6FD5-AE49-D4E5FEF9AE35}"/>
                </a:ext>
              </a:extLst>
            </p:cNvPr>
            <p:cNvCxnSpPr/>
            <p:nvPr/>
          </p:nvCxnSpPr>
          <p:spPr>
            <a:xfrm flipV="1">
              <a:off x="6694757" y="2336558"/>
              <a:ext cx="0" cy="1116182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CaixaDeTexto 28">
                  <a:extLst>
                    <a:ext uri="{FF2B5EF4-FFF2-40B4-BE49-F238E27FC236}">
                      <a16:creationId xmlns:a16="http://schemas.microsoft.com/office/drawing/2014/main" id="{24CF2DDB-183B-E0AF-7C36-605272FAD0A0}"/>
                    </a:ext>
                  </a:extLst>
                </p:cNvPr>
                <p:cNvSpPr txBox="1"/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9" name="CaixaDeTexto 28">
                  <a:extLst>
                    <a:ext uri="{FF2B5EF4-FFF2-40B4-BE49-F238E27FC236}">
                      <a16:creationId xmlns:a16="http://schemas.microsoft.com/office/drawing/2014/main" id="{24CF2DDB-183B-E0AF-7C36-605272FAD0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blipFill>
                  <a:blip r:embed="rId15"/>
                  <a:stretch>
                    <a:fillRect l="-27907" r="-27907" b="-3448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21" name="Google Shape;1121;p45">
            <a:extLst>
              <a:ext uri="{FF2B5EF4-FFF2-40B4-BE49-F238E27FC236}">
                <a16:creationId xmlns:a16="http://schemas.microsoft.com/office/drawing/2014/main" id="{9CFEC485-9350-2E48-3816-260A1A74DD56}"/>
              </a:ext>
            </a:extLst>
          </p:cNvPr>
          <p:cNvSpPr txBox="1">
            <a:spLocks/>
          </p:cNvSpPr>
          <p:nvPr/>
        </p:nvSpPr>
        <p:spPr>
          <a:xfrm>
            <a:off x="4935171" y="773580"/>
            <a:ext cx="3966879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 algn="just"/>
            <a:r>
              <a:rPr lang="pt-BR" sz="2000" dirty="0">
                <a:solidFill>
                  <a:schemeClr val="tx2"/>
                </a:solidFill>
                <a:latin typeface="Archivo Black" panose="020B0604020202020204" charset="0"/>
              </a:rPr>
              <a:t>ORIENTAÇÃO PARA BAIXO</a:t>
            </a:r>
          </a:p>
        </p:txBody>
      </p:sp>
      <p:grpSp>
        <p:nvGrpSpPr>
          <p:cNvPr id="1123" name="Agrupar 1122">
            <a:extLst>
              <a:ext uri="{FF2B5EF4-FFF2-40B4-BE49-F238E27FC236}">
                <a16:creationId xmlns:a16="http://schemas.microsoft.com/office/drawing/2014/main" id="{D8914A5B-3D59-E974-1711-F0AB036253FF}"/>
              </a:ext>
            </a:extLst>
          </p:cNvPr>
          <p:cNvGrpSpPr/>
          <p:nvPr/>
        </p:nvGrpSpPr>
        <p:grpSpPr>
          <a:xfrm>
            <a:off x="5440952" y="1887026"/>
            <a:ext cx="2582469" cy="972029"/>
            <a:chOff x="-272343" y="2315816"/>
            <a:chExt cx="3983264" cy="1665160"/>
          </a:xfrm>
        </p:grpSpPr>
        <p:pic>
          <p:nvPicPr>
            <p:cNvPr id="1124" name="Imagem 1123">
              <a:extLst>
                <a:ext uri="{FF2B5EF4-FFF2-40B4-BE49-F238E27FC236}">
                  <a16:creationId xmlns:a16="http://schemas.microsoft.com/office/drawing/2014/main" id="{356D4268-9C5C-DBE2-DDA8-9160B3EC3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272343" y="2315816"/>
              <a:ext cx="2405375" cy="1580675"/>
            </a:xfrm>
            <a:prstGeom prst="rect">
              <a:avLst/>
            </a:prstGeom>
          </p:spPr>
        </p:pic>
        <p:pic>
          <p:nvPicPr>
            <p:cNvPr id="1125" name="Imagem 1124">
              <a:extLst>
                <a:ext uri="{FF2B5EF4-FFF2-40B4-BE49-F238E27FC236}">
                  <a16:creationId xmlns:a16="http://schemas.microsoft.com/office/drawing/2014/main" id="{E2FB110F-8469-DDB4-FA6E-29F5380D0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7962" y="3538402"/>
              <a:ext cx="3502959" cy="442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4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9" grpId="0"/>
      <p:bldP spid="3" grpId="0" animBg="1"/>
      <p:bldP spid="4" grpId="0" animBg="1"/>
      <p:bldP spid="18" grpId="0"/>
      <p:bldP spid="23" grpId="0" animBg="1"/>
      <p:bldP spid="24" grpId="0" animBg="1"/>
      <p:bldP spid="25" grpId="0" animBg="1"/>
      <p:bldP spid="11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/>
              <p:nvPr/>
            </p:nvSpPr>
            <p:spPr>
              <a:xfrm>
                <a:off x="463923" y="105190"/>
                <a:ext cx="8216153" cy="290114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Um balão ergue-se verticalmente com velocidade constante de 20 m/s. Em determinado instante, a 80 m do solo, uma pedra é abandonada do balão. Despreze a resistência do ar e adote g = 10 </a:t>
                </a:r>
                <a14:m>
                  <m:oMath xmlns:m="http://schemas.openxmlformats.org/officeDocument/2006/math"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²</m:t>
                    </m:r>
                  </m:oMath>
                </a14:m>
                <a:endParaRPr lang="pt-BR" sz="20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a) Até que instante, contado a partir do abandono, a pedra continua subindo?</a:t>
                </a: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b) Qual é a altura máxima atingida pela pedra em relação ao solo?</a:t>
                </a: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c) Em que instante, contado a partir do abandono, ela chega ao solo?</a:t>
                </a:r>
                <a:endParaRPr lang="pt-BR" sz="18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105190"/>
                <a:ext cx="8216153" cy="2901147"/>
              </a:xfrm>
              <a:prstGeom prst="rect">
                <a:avLst/>
              </a:prstGeom>
              <a:blipFill>
                <a:blip r:embed="rId3"/>
                <a:stretch>
                  <a:fillRect l="-592" r="-666" b="-229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413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/>
              <p:nvPr/>
            </p:nvSpPr>
            <p:spPr>
              <a:xfrm>
                <a:off x="463923" y="105190"/>
                <a:ext cx="8216153" cy="290114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Um balão ergue-se verticalmente com velocidade constante de 20 m/s. Em determinado instante, a 80 m do solo, uma pedra é abandonada do balão. Despreze a resistência do ar e adote g = 10 </a:t>
                </a:r>
                <a14:m>
                  <m:oMath xmlns:m="http://schemas.openxmlformats.org/officeDocument/2006/math"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𝑚</m:t>
                    </m:r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/</m:t>
                    </m:r>
                    <m:r>
                      <a:rPr lang="pt-BR" sz="200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𝑠</m:t>
                    </m:r>
                    <m:r>
                      <a:rPr lang="pt-BR" sz="2000" b="0" i="1" dirty="0" smtClean="0">
                        <a:solidFill>
                          <a:schemeClr val="accent4"/>
                        </a:solidFill>
                        <a:latin typeface="Cambria Math" panose="02040503050406030204" pitchFamily="18" charset="0"/>
                        <a:ea typeface="Inter" panose="020B0604020202020204" charset="0"/>
                      </a:rPr>
                      <m:t>²</m:t>
                    </m:r>
                  </m:oMath>
                </a14:m>
                <a:endParaRPr lang="pt-BR" sz="20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a) Até que instante, contado a partir do abandono, a pedra continua subindo?</a:t>
                </a: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b) Qual é a altura máxima atingida pela pedra em relação ao solo?</a:t>
                </a:r>
              </a:p>
              <a:p>
                <a:pPr algn="just"/>
                <a:r>
                  <a:rPr lang="pt-BR" sz="2000" dirty="0">
                    <a:solidFill>
                      <a:schemeClr val="accent4"/>
                    </a:solidFill>
                    <a:latin typeface="Inter" panose="020B0604020202020204" charset="0"/>
                    <a:ea typeface="Inter" panose="020B0604020202020204" charset="0"/>
                  </a:rPr>
                  <a:t>c) Em que instante, contado a partir do abandono, ela chega ao solo?</a:t>
                </a:r>
                <a:endParaRPr lang="pt-BR" sz="1800" dirty="0">
                  <a:solidFill>
                    <a:schemeClr val="accent4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2" name="Retângulo 1">
                <a:extLst>
                  <a:ext uri="{FF2B5EF4-FFF2-40B4-BE49-F238E27FC236}">
                    <a16:creationId xmlns:a16="http://schemas.microsoft.com/office/drawing/2014/main" id="{5B51499A-8C01-A638-2706-8757383E46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105190"/>
                <a:ext cx="8216153" cy="2901147"/>
              </a:xfrm>
              <a:prstGeom prst="rect">
                <a:avLst/>
              </a:prstGeom>
              <a:blipFill>
                <a:blip r:embed="rId3"/>
                <a:stretch>
                  <a:fillRect l="-592" r="-666" b="-229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aixaDeTexto 2">
            <a:extLst>
              <a:ext uri="{FF2B5EF4-FFF2-40B4-BE49-F238E27FC236}">
                <a16:creationId xmlns:a16="http://schemas.microsoft.com/office/drawing/2014/main" id="{CDB889DA-C841-4ECD-97C5-572A6999DBF3}"/>
              </a:ext>
            </a:extLst>
          </p:cNvPr>
          <p:cNvSpPr txBox="1"/>
          <p:nvPr/>
        </p:nvSpPr>
        <p:spPr>
          <a:xfrm>
            <a:off x="388127" y="3006337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/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h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=80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blipFill>
                <a:blip r:embed="rId4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aixaDeTexto 4">
            <a:extLst>
              <a:ext uri="{FF2B5EF4-FFF2-40B4-BE49-F238E27FC236}">
                <a16:creationId xmlns:a16="http://schemas.microsoft.com/office/drawing/2014/main" id="{DB243A3E-D6B3-0F96-D194-12CC28D43052}"/>
              </a:ext>
            </a:extLst>
          </p:cNvPr>
          <p:cNvSpPr txBox="1"/>
          <p:nvPr/>
        </p:nvSpPr>
        <p:spPr>
          <a:xfrm>
            <a:off x="2473485" y="3426539"/>
            <a:ext cx="6686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A pedra foi abandonada nessa altura em relação solo;</a:t>
            </a:r>
          </a:p>
        </p:txBody>
      </p:sp>
      <p:sp>
        <p:nvSpPr>
          <p:cNvPr id="6" name="Seta: para a Direita 5">
            <a:extLst>
              <a:ext uri="{FF2B5EF4-FFF2-40B4-BE49-F238E27FC236}">
                <a16:creationId xmlns:a16="http://schemas.microsoft.com/office/drawing/2014/main" id="{93FC2B50-4D37-9CB8-0EC3-F4DF1B417DE2}"/>
              </a:ext>
            </a:extLst>
          </p:cNvPr>
          <p:cNvSpPr/>
          <p:nvPr/>
        </p:nvSpPr>
        <p:spPr>
          <a:xfrm>
            <a:off x="2065623" y="3553833"/>
            <a:ext cx="335499" cy="217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/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𝑣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=20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blipFill>
                <a:blip r:embed="rId5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aixaDeTexto 10">
            <a:extLst>
              <a:ext uri="{FF2B5EF4-FFF2-40B4-BE49-F238E27FC236}">
                <a16:creationId xmlns:a16="http://schemas.microsoft.com/office/drawing/2014/main" id="{052DBFFD-1A1B-E097-3983-1798FD93B1F9}"/>
              </a:ext>
            </a:extLst>
          </p:cNvPr>
          <p:cNvSpPr txBox="1"/>
          <p:nvPr/>
        </p:nvSpPr>
        <p:spPr>
          <a:xfrm>
            <a:off x="2473485" y="3792354"/>
            <a:ext cx="6300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Como a pedra foi solta dentro do balão que estava subindo, então a sua velocidade inicial será igual do balão com sentido para cima.</a:t>
            </a:r>
          </a:p>
        </p:txBody>
      </p:sp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id="{463B8981-A81D-8386-F58F-73406C943E85}"/>
              </a:ext>
            </a:extLst>
          </p:cNvPr>
          <p:cNvSpPr/>
          <p:nvPr/>
        </p:nvSpPr>
        <p:spPr>
          <a:xfrm>
            <a:off x="2048440" y="3883865"/>
            <a:ext cx="335499" cy="217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/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𝑔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=10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²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blipFill>
                <a:blip r:embed="rId6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185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10" grpId="0"/>
      <p:bldP spid="11" grpId="0"/>
      <p:bldP spid="12" grpId="0" animBg="1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CDB889DA-C841-4ECD-97C5-572A6999DBF3}"/>
              </a:ext>
            </a:extLst>
          </p:cNvPr>
          <p:cNvSpPr txBox="1"/>
          <p:nvPr/>
        </p:nvSpPr>
        <p:spPr>
          <a:xfrm>
            <a:off x="388127" y="3006337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/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h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=80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blipFill>
                <a:blip r:embed="rId3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aixaDeTexto 4">
            <a:extLst>
              <a:ext uri="{FF2B5EF4-FFF2-40B4-BE49-F238E27FC236}">
                <a16:creationId xmlns:a16="http://schemas.microsoft.com/office/drawing/2014/main" id="{DB243A3E-D6B3-0F96-D194-12CC28D43052}"/>
              </a:ext>
            </a:extLst>
          </p:cNvPr>
          <p:cNvSpPr txBox="1"/>
          <p:nvPr/>
        </p:nvSpPr>
        <p:spPr>
          <a:xfrm>
            <a:off x="4175312" y="66490"/>
            <a:ext cx="4094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a) No ponto mais alto, a pedra terá velocidade final nula, logo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/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𝑣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=20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blipFill>
                <a:blip r:embed="rId4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aixaDeTexto 10">
            <a:extLst>
              <a:ext uri="{FF2B5EF4-FFF2-40B4-BE49-F238E27FC236}">
                <a16:creationId xmlns:a16="http://schemas.microsoft.com/office/drawing/2014/main" id="{052DBFFD-1A1B-E097-3983-1798FD93B1F9}"/>
              </a:ext>
            </a:extLst>
          </p:cNvPr>
          <p:cNvSpPr txBox="1"/>
          <p:nvPr/>
        </p:nvSpPr>
        <p:spPr>
          <a:xfrm>
            <a:off x="4105549" y="2385180"/>
            <a:ext cx="4164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b) A altura máxima atingida pela pedra em relação ao solo será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44742115-E332-0DBB-D7DA-B4EAE600DE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749" r="59969"/>
          <a:stretch/>
        </p:blipFill>
        <p:spPr>
          <a:xfrm>
            <a:off x="1418963" y="2426060"/>
            <a:ext cx="459513" cy="646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/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𝑔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=10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²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blipFill>
                <a:blip r:embed="rId6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m 7">
            <a:extLst>
              <a:ext uri="{FF2B5EF4-FFF2-40B4-BE49-F238E27FC236}">
                <a16:creationId xmlns:a16="http://schemas.microsoft.com/office/drawing/2014/main" id="{87C49547-FA5C-849B-BFC4-9DE17CE851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7345" r="45696"/>
          <a:stretch/>
        </p:blipFill>
        <p:spPr>
          <a:xfrm>
            <a:off x="184985" y="62227"/>
            <a:ext cx="2605920" cy="3891528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253255E8-13BA-A557-2A04-4A37FBDE97F2}"/>
              </a:ext>
            </a:extLst>
          </p:cNvPr>
          <p:cNvGrpSpPr/>
          <p:nvPr/>
        </p:nvGrpSpPr>
        <p:grpSpPr>
          <a:xfrm>
            <a:off x="2862824" y="1484310"/>
            <a:ext cx="989769" cy="1416758"/>
            <a:chOff x="5637547" y="2109743"/>
            <a:chExt cx="1483352" cy="1755370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3FE5801C-6EAF-A274-375F-7BE57FD8FF2F}"/>
                </a:ext>
              </a:extLst>
            </p:cNvPr>
            <p:cNvGrpSpPr/>
            <p:nvPr/>
          </p:nvGrpSpPr>
          <p:grpSpPr>
            <a:xfrm>
              <a:off x="5637547" y="2109743"/>
              <a:ext cx="901564" cy="1755370"/>
              <a:chOff x="2182458" y="1489269"/>
              <a:chExt cx="1037018" cy="1977300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D3D8C9F9-4D5B-C84D-ED50-6D3363AB52E8}"/>
                  </a:ext>
                </a:extLst>
              </p:cNvPr>
              <p:cNvSpPr/>
              <p:nvPr/>
            </p:nvSpPr>
            <p:spPr>
              <a:xfrm>
                <a:off x="2182458" y="2746569"/>
                <a:ext cx="720000" cy="720000"/>
              </a:xfrm>
              <a:prstGeom prst="ellipse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20" name="Conector de Seta Reta 19">
                <a:extLst>
                  <a:ext uri="{FF2B5EF4-FFF2-40B4-BE49-F238E27FC236}">
                    <a16:creationId xmlns:a16="http://schemas.microsoft.com/office/drawing/2014/main" id="{14D3D3D4-A0C1-75DB-F84A-216CACF651E3}"/>
                  </a:ext>
                </a:extLst>
              </p:cNvPr>
              <p:cNvCxnSpPr/>
              <p:nvPr/>
            </p:nvCxnSpPr>
            <p:spPr>
              <a:xfrm flipV="1">
                <a:off x="2542458" y="1489269"/>
                <a:ext cx="0" cy="125730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CaixaDeTexto 20">
                    <a:extLst>
                      <a:ext uri="{FF2B5EF4-FFF2-40B4-BE49-F238E27FC236}">
                        <a16:creationId xmlns:a16="http://schemas.microsoft.com/office/drawing/2014/main" id="{E828D5BE-5645-6DD1-201C-9A8727DE8F21}"/>
                      </a:ext>
                    </a:extLst>
                  </p:cNvPr>
                  <p:cNvSpPr txBox="1"/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pt-BR" sz="2400" dirty="0"/>
                  </a:p>
                </p:txBody>
              </p:sp>
            </mc:Choice>
            <mc:Fallback xmlns="">
              <p:sp>
                <p:nvSpPr>
                  <p:cNvPr id="21" name="CaixaDeTexto 20">
                    <a:extLst>
                      <a:ext uri="{FF2B5EF4-FFF2-40B4-BE49-F238E27FC236}">
                        <a16:creationId xmlns:a16="http://schemas.microsoft.com/office/drawing/2014/main" id="{E828D5BE-5645-6DD1-201C-9A8727DE8F2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1475" r="-8197" b="-22414"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7" name="Conector de Seta Reta 16">
              <a:extLst>
                <a:ext uri="{FF2B5EF4-FFF2-40B4-BE49-F238E27FC236}">
                  <a16:creationId xmlns:a16="http://schemas.microsoft.com/office/drawing/2014/main" id="{75230267-F697-B96B-77A0-92D9E734023F}"/>
                </a:ext>
              </a:extLst>
            </p:cNvPr>
            <p:cNvCxnSpPr/>
            <p:nvPr/>
          </p:nvCxnSpPr>
          <p:spPr>
            <a:xfrm flipV="1">
              <a:off x="6694757" y="2336558"/>
              <a:ext cx="0" cy="1116182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BF3406F7-E311-A672-454F-2471FA6D0957}"/>
                    </a:ext>
                  </a:extLst>
                </p:cNvPr>
                <p:cNvSpPr txBox="1"/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BF3406F7-E311-A672-454F-2471FA6D09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blipFill>
                  <a:blip r:embed="rId9"/>
                  <a:stretch>
                    <a:fillRect l="-27273" r="-25000" b="-3448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28B1293E-8081-C0E0-21E7-B4CEF5021961}"/>
                  </a:ext>
                </a:extLst>
              </p:cNvPr>
              <p:cNvSpPr txBox="1"/>
              <p:nvPr/>
            </p:nvSpPr>
            <p:spPr>
              <a:xfrm>
                <a:off x="5291409" y="889481"/>
                <a:ext cx="1953868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28B1293E-8081-C0E0-21E7-B4CEF5021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409" y="889481"/>
                <a:ext cx="1953868" cy="461665"/>
              </a:xfrm>
              <a:prstGeom prst="rect">
                <a:avLst/>
              </a:prstGeom>
              <a:blipFill>
                <a:blip r:embed="rId10"/>
                <a:stretch>
                  <a:fillRect b="-1184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979B85CE-41BF-AB6B-3CE0-3B79A3138918}"/>
                  </a:ext>
                </a:extLst>
              </p:cNvPr>
              <p:cNvSpPr txBox="1"/>
              <p:nvPr/>
            </p:nvSpPr>
            <p:spPr>
              <a:xfrm>
                <a:off x="5291409" y="1357586"/>
                <a:ext cx="2134430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0=20−10.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979B85CE-41BF-AB6B-3CE0-3B79A3138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409" y="1357586"/>
                <a:ext cx="2134430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2550053F-9F59-9FCA-1D7A-FA9A16A61631}"/>
                  </a:ext>
                </a:extLst>
              </p:cNvPr>
              <p:cNvSpPr txBox="1"/>
              <p:nvPr/>
            </p:nvSpPr>
            <p:spPr>
              <a:xfrm>
                <a:off x="5291409" y="1923515"/>
                <a:ext cx="1185324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 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2550053F-9F59-9FCA-1D7A-FA9A16A616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409" y="1923515"/>
                <a:ext cx="1185324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ixaDeTexto 26">
                <a:extLst>
                  <a:ext uri="{FF2B5EF4-FFF2-40B4-BE49-F238E27FC236}">
                    <a16:creationId xmlns:a16="http://schemas.microsoft.com/office/drawing/2014/main" id="{F5599793-F0FC-CF90-01F3-A3D8F38C59BC}"/>
                  </a:ext>
                </a:extLst>
              </p:cNvPr>
              <p:cNvSpPr txBox="1"/>
              <p:nvPr/>
            </p:nvSpPr>
            <p:spPr>
              <a:xfrm>
                <a:off x="4663288" y="3042845"/>
                <a:ext cx="3210110" cy="783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7" name="CaixaDeTexto 26">
                <a:extLst>
                  <a:ext uri="{FF2B5EF4-FFF2-40B4-BE49-F238E27FC236}">
                    <a16:creationId xmlns:a16="http://schemas.microsoft.com/office/drawing/2014/main" id="{F5599793-F0FC-CF90-01F3-A3D8F38C5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288" y="3042845"/>
                <a:ext cx="3210110" cy="78380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aixaDeTexto 27">
                <a:extLst>
                  <a:ext uri="{FF2B5EF4-FFF2-40B4-BE49-F238E27FC236}">
                    <a16:creationId xmlns:a16="http://schemas.microsoft.com/office/drawing/2014/main" id="{A6D8F9E4-B4B3-FCE7-7EB4-8C4A0FFA2D1B}"/>
                  </a:ext>
                </a:extLst>
              </p:cNvPr>
              <p:cNvSpPr txBox="1"/>
              <p:nvPr/>
            </p:nvSpPr>
            <p:spPr>
              <a:xfrm>
                <a:off x="4572000" y="3700510"/>
                <a:ext cx="3952749" cy="783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=80+20.2−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.10.(2)²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8" name="CaixaDeTexto 27">
                <a:extLst>
                  <a:ext uri="{FF2B5EF4-FFF2-40B4-BE49-F238E27FC236}">
                    <a16:creationId xmlns:a16="http://schemas.microsoft.com/office/drawing/2014/main" id="{A6D8F9E4-B4B3-FCE7-7EB4-8C4A0FFA2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700510"/>
                <a:ext cx="3952749" cy="78380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5E776D33-7171-A5BF-54E4-CC194E4AEB7E}"/>
                  </a:ext>
                </a:extLst>
              </p:cNvPr>
              <p:cNvSpPr txBox="1"/>
              <p:nvPr/>
            </p:nvSpPr>
            <p:spPr>
              <a:xfrm>
                <a:off x="4602952" y="4473037"/>
                <a:ext cx="1619674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=100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5E776D33-7171-A5BF-54E4-CC194E4AE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2952" y="4473037"/>
                <a:ext cx="1619674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1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22" grpId="0"/>
      <p:bldP spid="25" grpId="0"/>
      <p:bldP spid="26" grpId="0"/>
      <p:bldP spid="28" grpId="0"/>
      <p:bldP spid="2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CDB889DA-C841-4ECD-97C5-572A6999DBF3}"/>
              </a:ext>
            </a:extLst>
          </p:cNvPr>
          <p:cNvSpPr txBox="1"/>
          <p:nvPr/>
        </p:nvSpPr>
        <p:spPr>
          <a:xfrm>
            <a:off x="388127" y="3006337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Dados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/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h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=80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C1F85178-83D4-0EA0-9C7D-502A4C7F8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23" y="3426539"/>
                <a:ext cx="1414553" cy="400110"/>
              </a:xfrm>
              <a:prstGeom prst="rect">
                <a:avLst/>
              </a:prstGeom>
              <a:blipFill>
                <a:blip r:embed="rId3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aixaDeTexto 4">
            <a:extLst>
              <a:ext uri="{FF2B5EF4-FFF2-40B4-BE49-F238E27FC236}">
                <a16:creationId xmlns:a16="http://schemas.microsoft.com/office/drawing/2014/main" id="{DB243A3E-D6B3-0F96-D194-12CC28D43052}"/>
              </a:ext>
            </a:extLst>
          </p:cNvPr>
          <p:cNvSpPr txBox="1"/>
          <p:nvPr/>
        </p:nvSpPr>
        <p:spPr>
          <a:xfrm>
            <a:off x="4175312" y="66490"/>
            <a:ext cx="4094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c) O instante, a partir do abandono, ela chegara no solo 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/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𝑣</m:t>
                          </m:r>
                        </m:e>
                        <m:sub>
                          <m:r>
                            <a:rPr lang="pt-BR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Inter" panose="020B0604020202020204" charset="0"/>
                            </a:rPr>
                            <m:t>0</m:t>
                          </m:r>
                        </m:sub>
                      </m:sSub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=20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917DBAFF-76FF-C7AC-22B7-AFFC00CFB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56" y="3753700"/>
                <a:ext cx="1657762" cy="400110"/>
              </a:xfrm>
              <a:prstGeom prst="rect">
                <a:avLst/>
              </a:prstGeom>
              <a:blipFill>
                <a:blip r:embed="rId4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Imagem 13">
            <a:extLst>
              <a:ext uri="{FF2B5EF4-FFF2-40B4-BE49-F238E27FC236}">
                <a16:creationId xmlns:a16="http://schemas.microsoft.com/office/drawing/2014/main" id="{44742115-E332-0DBB-D7DA-B4EAE600DE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749" r="59969"/>
          <a:stretch/>
        </p:blipFill>
        <p:spPr>
          <a:xfrm>
            <a:off x="1418963" y="2426060"/>
            <a:ext cx="459513" cy="646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/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𝑔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=10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𝑚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/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𝑠</m:t>
                      </m:r>
                      <m:r>
                        <a:rPr lang="pt-B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Inter" panose="020B0604020202020204" charset="0"/>
                        </a:rPr>
                        <m:t>²</m:t>
                      </m:r>
                    </m:oMath>
                  </m:oMathPara>
                </a14:m>
                <a:endParaRPr lang="pt-BR" sz="2000" dirty="0">
                  <a:solidFill>
                    <a:srgbClr val="FF0000"/>
                  </a:solidFill>
                  <a:latin typeface="Inter" panose="020B0604020202020204" charset="0"/>
                  <a:ea typeface="Inter" panose="020B0604020202020204" charset="0"/>
                </a:endParaRPr>
              </a:p>
            </p:txBody>
          </p:sp>
        </mc:Choice>
        <mc:Fallback xmlns=""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2118DA5E-1432-B8F2-6C09-5098825FE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0" y="4213897"/>
                <a:ext cx="1661545" cy="400110"/>
              </a:xfrm>
              <a:prstGeom prst="rect">
                <a:avLst/>
              </a:prstGeom>
              <a:blipFill>
                <a:blip r:embed="rId6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m 7">
            <a:extLst>
              <a:ext uri="{FF2B5EF4-FFF2-40B4-BE49-F238E27FC236}">
                <a16:creationId xmlns:a16="http://schemas.microsoft.com/office/drawing/2014/main" id="{87C49547-FA5C-849B-BFC4-9DE17CE851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7345" r="45696"/>
          <a:stretch/>
        </p:blipFill>
        <p:spPr>
          <a:xfrm>
            <a:off x="184985" y="62227"/>
            <a:ext cx="2605920" cy="3891528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253255E8-13BA-A557-2A04-4A37FBDE97F2}"/>
              </a:ext>
            </a:extLst>
          </p:cNvPr>
          <p:cNvGrpSpPr/>
          <p:nvPr/>
        </p:nvGrpSpPr>
        <p:grpSpPr>
          <a:xfrm>
            <a:off x="2862824" y="1484310"/>
            <a:ext cx="989769" cy="1416758"/>
            <a:chOff x="5637547" y="2109743"/>
            <a:chExt cx="1483352" cy="1755370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3FE5801C-6EAF-A274-375F-7BE57FD8FF2F}"/>
                </a:ext>
              </a:extLst>
            </p:cNvPr>
            <p:cNvGrpSpPr/>
            <p:nvPr/>
          </p:nvGrpSpPr>
          <p:grpSpPr>
            <a:xfrm>
              <a:off x="5637547" y="2109743"/>
              <a:ext cx="901564" cy="1755370"/>
              <a:chOff x="2182458" y="1489269"/>
              <a:chExt cx="1037018" cy="1977300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D3D8C9F9-4D5B-C84D-ED50-6D3363AB52E8}"/>
                  </a:ext>
                </a:extLst>
              </p:cNvPr>
              <p:cNvSpPr/>
              <p:nvPr/>
            </p:nvSpPr>
            <p:spPr>
              <a:xfrm>
                <a:off x="2182458" y="2746569"/>
                <a:ext cx="720000" cy="720000"/>
              </a:xfrm>
              <a:prstGeom prst="ellipse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20" name="Conector de Seta Reta 19">
                <a:extLst>
                  <a:ext uri="{FF2B5EF4-FFF2-40B4-BE49-F238E27FC236}">
                    <a16:creationId xmlns:a16="http://schemas.microsoft.com/office/drawing/2014/main" id="{14D3D3D4-A0C1-75DB-F84A-216CACF651E3}"/>
                  </a:ext>
                </a:extLst>
              </p:cNvPr>
              <p:cNvCxnSpPr/>
              <p:nvPr/>
            </p:nvCxnSpPr>
            <p:spPr>
              <a:xfrm flipV="1">
                <a:off x="2542458" y="1489269"/>
                <a:ext cx="0" cy="125730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CaixaDeTexto 20">
                    <a:extLst>
                      <a:ext uri="{FF2B5EF4-FFF2-40B4-BE49-F238E27FC236}">
                        <a16:creationId xmlns:a16="http://schemas.microsoft.com/office/drawing/2014/main" id="{E828D5BE-5645-6DD1-201C-9A8727DE8F21}"/>
                      </a:ext>
                    </a:extLst>
                  </p:cNvPr>
                  <p:cNvSpPr txBox="1"/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pt-BR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pt-BR" sz="2400" dirty="0"/>
                  </a:p>
                </p:txBody>
              </p:sp>
            </mc:Choice>
            <mc:Fallback xmlns="">
              <p:sp>
                <p:nvSpPr>
                  <p:cNvPr id="21" name="CaixaDeTexto 20">
                    <a:extLst>
                      <a:ext uri="{FF2B5EF4-FFF2-40B4-BE49-F238E27FC236}">
                        <a16:creationId xmlns:a16="http://schemas.microsoft.com/office/drawing/2014/main" id="{E828D5BE-5645-6DD1-201C-9A8727DE8F2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75317" y="1857412"/>
                    <a:ext cx="644159" cy="49437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1475" r="-8197" b="-22414"/>
                    </a:stretch>
                  </a:blipFill>
                </p:spPr>
                <p:txBody>
                  <a:bodyPr/>
                  <a:lstStyle/>
                  <a:p>
                    <a:r>
                      <a:rPr lang="pt-B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7" name="Conector de Seta Reta 16">
              <a:extLst>
                <a:ext uri="{FF2B5EF4-FFF2-40B4-BE49-F238E27FC236}">
                  <a16:creationId xmlns:a16="http://schemas.microsoft.com/office/drawing/2014/main" id="{75230267-F697-B96B-77A0-92D9E734023F}"/>
                </a:ext>
              </a:extLst>
            </p:cNvPr>
            <p:cNvCxnSpPr/>
            <p:nvPr/>
          </p:nvCxnSpPr>
          <p:spPr>
            <a:xfrm flipV="1">
              <a:off x="6694757" y="2336558"/>
              <a:ext cx="0" cy="1116182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BF3406F7-E311-A672-454F-2471FA6D0957}"/>
                    </a:ext>
                  </a:extLst>
                </p:cNvPr>
                <p:cNvSpPr txBox="1"/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BF3406F7-E311-A672-454F-2471FA6D09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23324" y="2663381"/>
                  <a:ext cx="397575" cy="438886"/>
                </a:xfrm>
                <a:prstGeom prst="rect">
                  <a:avLst/>
                </a:prstGeom>
                <a:blipFill>
                  <a:blip r:embed="rId9"/>
                  <a:stretch>
                    <a:fillRect l="-27273" r="-25000" b="-34483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ixaDeTexto 26">
                <a:extLst>
                  <a:ext uri="{FF2B5EF4-FFF2-40B4-BE49-F238E27FC236}">
                    <a16:creationId xmlns:a16="http://schemas.microsoft.com/office/drawing/2014/main" id="{F5599793-F0FC-CF90-01F3-A3D8F38C59BC}"/>
                  </a:ext>
                </a:extLst>
              </p:cNvPr>
              <p:cNvSpPr txBox="1"/>
              <p:nvPr/>
            </p:nvSpPr>
            <p:spPr>
              <a:xfrm>
                <a:off x="4748042" y="1051088"/>
                <a:ext cx="3210110" cy="783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7" name="CaixaDeTexto 26">
                <a:extLst>
                  <a:ext uri="{FF2B5EF4-FFF2-40B4-BE49-F238E27FC236}">
                    <a16:creationId xmlns:a16="http://schemas.microsoft.com/office/drawing/2014/main" id="{F5599793-F0FC-CF90-01F3-A3D8F38C5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042" y="1051088"/>
                <a:ext cx="3210110" cy="7838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aixaDeTexto 27">
                <a:extLst>
                  <a:ext uri="{FF2B5EF4-FFF2-40B4-BE49-F238E27FC236}">
                    <a16:creationId xmlns:a16="http://schemas.microsoft.com/office/drawing/2014/main" id="{A6D8F9E4-B4B3-FCE7-7EB4-8C4A0FFA2D1B}"/>
                  </a:ext>
                </a:extLst>
              </p:cNvPr>
              <p:cNvSpPr txBox="1"/>
              <p:nvPr/>
            </p:nvSpPr>
            <p:spPr>
              <a:xfrm>
                <a:off x="4602952" y="1725905"/>
                <a:ext cx="3530197" cy="783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0=80+20.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t-BR" sz="2400" b="0" i="1" dirty="0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.10.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8" name="CaixaDeTexto 27">
                <a:extLst>
                  <a:ext uri="{FF2B5EF4-FFF2-40B4-BE49-F238E27FC236}">
                    <a16:creationId xmlns:a16="http://schemas.microsoft.com/office/drawing/2014/main" id="{A6D8F9E4-B4B3-FCE7-7EB4-8C4A0FFA2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2952" y="1725905"/>
                <a:ext cx="3530197" cy="78380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5E776D33-7171-A5BF-54E4-CC194E4AEB7E}"/>
                  </a:ext>
                </a:extLst>
              </p:cNvPr>
              <p:cNvSpPr txBox="1"/>
              <p:nvPr/>
            </p:nvSpPr>
            <p:spPr>
              <a:xfrm>
                <a:off x="4379136" y="3223277"/>
                <a:ext cx="1646989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trike="sngStrike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strike="sngStrike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≅−2,5 </m:t>
                      </m:r>
                      <m:r>
                        <a:rPr lang="pt-BR" sz="2400" b="0" i="1" strike="sngStrike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strike="sngStrike" dirty="0"/>
              </a:p>
            </p:txBody>
          </p:sp>
        </mc:Choice>
        <mc:Fallback xmlns=""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5E776D33-7171-A5BF-54E4-CC194E4AE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136" y="3223277"/>
                <a:ext cx="1646989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eta: para a Direita 5">
            <a:extLst>
              <a:ext uri="{FF2B5EF4-FFF2-40B4-BE49-F238E27FC236}">
                <a16:creationId xmlns:a16="http://schemas.microsoft.com/office/drawing/2014/main" id="{420D047F-5772-025B-C515-C8E343842627}"/>
              </a:ext>
            </a:extLst>
          </p:cNvPr>
          <p:cNvSpPr/>
          <p:nvPr/>
        </p:nvSpPr>
        <p:spPr>
          <a:xfrm rot="8104982">
            <a:off x="5309805" y="2581916"/>
            <a:ext cx="753036" cy="3913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DEB9B56C-8ADD-D1AA-C833-983666A89DE7}"/>
              </a:ext>
            </a:extLst>
          </p:cNvPr>
          <p:cNvSpPr/>
          <p:nvPr/>
        </p:nvSpPr>
        <p:spPr>
          <a:xfrm rot="3076057">
            <a:off x="6632099" y="2611451"/>
            <a:ext cx="753036" cy="3913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3EC3ABDE-2C30-C928-0443-45AE3700B663}"/>
                  </a:ext>
                </a:extLst>
              </p:cNvPr>
              <p:cNvSpPr txBox="1"/>
              <p:nvPr/>
            </p:nvSpPr>
            <p:spPr>
              <a:xfrm>
                <a:off x="6573349" y="3195706"/>
                <a:ext cx="1417760" cy="461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≅6,5 </m:t>
                      </m:r>
                      <m:r>
                        <a:rPr lang="pt-BR" sz="2400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3EC3ABDE-2C30-C928-0443-45AE3700B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349" y="3195706"/>
                <a:ext cx="1417760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CaixaDeTexto 22">
            <a:extLst>
              <a:ext uri="{FF2B5EF4-FFF2-40B4-BE49-F238E27FC236}">
                <a16:creationId xmlns:a16="http://schemas.microsoft.com/office/drawing/2014/main" id="{77431F7B-A698-1F29-1504-7EE233AF7160}"/>
              </a:ext>
            </a:extLst>
          </p:cNvPr>
          <p:cNvSpPr txBox="1"/>
          <p:nvPr/>
        </p:nvSpPr>
        <p:spPr>
          <a:xfrm>
            <a:off x="4513607" y="3569192"/>
            <a:ext cx="1646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Não é possível esse resultado</a:t>
            </a:r>
          </a:p>
        </p:txBody>
      </p:sp>
    </p:spTree>
    <p:extLst>
      <p:ext uri="{BB962C8B-B14F-4D97-AF65-F5344CB8AC3E}">
        <p14:creationId xmlns:p14="http://schemas.microsoft.com/office/powerpoint/2010/main" val="144785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29" grpId="0"/>
      <p:bldP spid="6" grpId="0" animBg="1"/>
      <p:bldP spid="7" grpId="0" animBg="1"/>
      <p:bldP spid="9" grpId="0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BE2AA572-3743-9B83-2A39-EA542BA9C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00" y="1182375"/>
            <a:ext cx="7710300" cy="3603300"/>
          </a:xfrm>
        </p:spPr>
        <p:txBody>
          <a:bodyPr/>
          <a:lstStyle/>
          <a:p>
            <a:pPr algn="just" fontAlgn="base"/>
            <a:r>
              <a:rPr lang="pt-BR" sz="140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KAZUHITO e FUKE.  ​</a:t>
            </a:r>
            <a:r>
              <a:rPr lang="pt-BR" sz="1400" b="1" dirty="0">
                <a:effectLst/>
                <a:latin typeface="Inter" panose="020B0604020202020204" charset="0"/>
                <a:ea typeface="Inter" panose="020B0604020202020204" charset="0"/>
              </a:rPr>
              <a:t>Física para o ensino médio: termologia, óptica, ondulatória.</a:t>
            </a:r>
            <a:r>
              <a:rPr lang="pt-BR" sz="1400" dirty="0">
                <a:effectLst/>
                <a:latin typeface="Inter" panose="020B0604020202020204" charset="0"/>
                <a:ea typeface="Inter" panose="020B0604020202020204" charset="0"/>
              </a:rPr>
              <a:t> 4° edição. Editora Saraiva, vol. 1, São Paulo, 2016.</a:t>
            </a:r>
          </a:p>
          <a:p>
            <a:pPr algn="just" fontAlgn="base"/>
            <a:endParaRPr lang="pt-BR" sz="1400" b="1" dirty="0">
              <a:latin typeface="Inter" panose="020B0604020202020204" charset="0"/>
              <a:ea typeface="Inter" panose="020B0604020202020204" charset="0"/>
            </a:endParaRPr>
          </a:p>
          <a:p>
            <a:pPr algn="just" fontAlgn="base"/>
            <a:r>
              <a:rPr lang="pt-BR" sz="1400" b="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NEWTON, HELOU E GUALTER</a:t>
            </a:r>
            <a:r>
              <a:rPr lang="pt-BR" sz="1400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.  ​</a:t>
            </a:r>
            <a:r>
              <a:rPr lang="pt-BR" sz="1400" b="1" i="0" dirty="0">
                <a:solidFill>
                  <a:srgbClr val="000000"/>
                </a:solidFill>
                <a:effectLst/>
                <a:latin typeface="Inter" panose="020B0604020202020204" charset="0"/>
                <a:ea typeface="Inter" panose="020B0604020202020204" charset="0"/>
              </a:rPr>
              <a:t>Física: termologia, ondulatória, óptica</a:t>
            </a:r>
            <a:r>
              <a:rPr lang="pt-BR" sz="1400" b="1" dirty="0">
                <a:effectLst/>
                <a:latin typeface="Inter" panose="020B0604020202020204" charset="0"/>
                <a:ea typeface="Inter" panose="020B0604020202020204" charset="0"/>
              </a:rPr>
              <a:t>.</a:t>
            </a:r>
            <a:r>
              <a:rPr lang="pt-BR" sz="1400" dirty="0">
                <a:effectLst/>
                <a:latin typeface="Inter" panose="020B0604020202020204" charset="0"/>
                <a:ea typeface="Inter" panose="020B0604020202020204" charset="0"/>
              </a:rPr>
              <a:t> 3° edição. Editora Saraiva, vol. 1, São Paulo, 2016.</a:t>
            </a:r>
          </a:p>
          <a:p>
            <a:endParaRPr lang="pt-BR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965BD47-AE6C-0546-DE3F-256F0A1DC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REFERÊNCIAS</a:t>
            </a:r>
          </a:p>
        </p:txBody>
      </p:sp>
    </p:spTree>
    <p:extLst>
      <p:ext uri="{BB962C8B-B14F-4D97-AF65-F5344CB8AC3E}">
        <p14:creationId xmlns:p14="http://schemas.microsoft.com/office/powerpoint/2010/main" val="223474564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45"/>
          <p:cNvSpPr txBox="1">
            <a:spLocks noGrp="1"/>
          </p:cNvSpPr>
          <p:nvPr>
            <p:ph type="subTitle" idx="1"/>
          </p:nvPr>
        </p:nvSpPr>
        <p:spPr>
          <a:xfrm>
            <a:off x="1291235" y="648029"/>
            <a:ext cx="7495887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Advertência em bulas de medicamento</a:t>
            </a:r>
            <a:endParaRPr sz="2400" dirty="0"/>
          </a:p>
        </p:txBody>
      </p:sp>
      <p:sp>
        <p:nvSpPr>
          <p:cNvPr id="1121" name="Google Shape;1121;p45"/>
          <p:cNvSpPr txBox="1">
            <a:spLocks noGrp="1"/>
          </p:cNvSpPr>
          <p:nvPr>
            <p:ph type="subTitle" idx="2"/>
          </p:nvPr>
        </p:nvSpPr>
        <p:spPr>
          <a:xfrm>
            <a:off x="2750612" y="1424048"/>
            <a:ext cx="5428644" cy="20251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/>
              <a:t>[…] quando conservado em </a:t>
            </a:r>
            <a:r>
              <a:rPr lang="pt-BR" sz="1800" u="sng" dirty="0"/>
              <a:t>temperatura</a:t>
            </a:r>
            <a:r>
              <a:rPr lang="pt-BR" sz="1800" dirty="0"/>
              <a:t> ambiente (entre 15 e 30 ºC) e ao abrigo da </a:t>
            </a:r>
            <a:r>
              <a:rPr lang="pt-BR" sz="1800" u="sng" dirty="0"/>
              <a:t>luz</a:t>
            </a:r>
            <a:r>
              <a:rPr lang="pt-BR" sz="1800" dirty="0"/>
              <a:t> e </a:t>
            </a:r>
            <a:r>
              <a:rPr lang="pt-BR" sz="1800" u="sng" dirty="0"/>
              <a:t>umidade</a:t>
            </a:r>
            <a:r>
              <a:rPr lang="pt-BR" sz="1800" dirty="0"/>
              <a:t>, apresenta uma validade de </a:t>
            </a:r>
            <a:r>
              <a:rPr lang="pt-BR" sz="1800" u="sng" dirty="0"/>
              <a:t>24 meses </a:t>
            </a:r>
            <a:r>
              <a:rPr lang="pt-BR" sz="1800" dirty="0"/>
              <a:t>a contar da data de sua fabricação. NUNCA USE MEDICAMENTOS COM O PRAZO DE VALIDADE VENCIDO. ALÉM DE NÃO OBTER O EFEITO DESEJADO, PODE PREJUDICAR A SUA SAÚDE.</a:t>
            </a:r>
            <a:endParaRPr sz="1800"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4116D499-7426-BFB3-8D2D-A5F43CD24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9219" y1="40764" x2="47448" y2="47917"/>
                        <a14:backgroundMark x1="52344" y1="36875" x2="66146" y2="25139"/>
                        <a14:backgroundMark x1="66146" y1="25139" x2="68906" y2="24028"/>
                        <a14:backgroundMark x1="87917" y1="41319" x2="58854" y2="74167"/>
                        <a14:backgroundMark x1="58854" y1="74167" x2="22708" y2="75556"/>
                        <a14:backgroundMark x1="22708" y1="75556" x2="8229" y2="66042"/>
                        <a14:backgroundMark x1="8229" y1="66042" x2="9375" y2="58333"/>
                        <a14:backgroundMark x1="33542" y1="73819" x2="23021" y2="70833"/>
                        <a14:backgroundMark x1="59479" y1="66944" x2="61302" y2="69653"/>
                        <a14:backgroundMark x1="65104" y1="62778" x2="68021" y2="59236"/>
                        <a14:backgroundMark x1="61510" y1="65208" x2="63542" y2="64583"/>
                        <a14:backgroundMark x1="48750" y1="50000" x2="45417" y2="52083"/>
                        <a14:backgroundMark x1="39167" y1="56806" x2="37135" y2="58333"/>
                        <a14:backgroundMark x1="30885" y1="56806" x2="28646" y2="56528"/>
                        <a14:backgroundMark x1="25729" y1="51458" x2="22135" y2="51458"/>
                        <a14:backgroundMark x1="16979" y1="50000" x2="9167" y2="61042"/>
                        <a14:backgroundMark x1="77865" y1="58611" x2="63021" y2="69722"/>
                        <a14:backgroundMark x1="63021" y1="69722" x2="82500" y2="52361"/>
                        <a14:backgroundMark x1="82500" y1="52361" x2="95938" y2="31181"/>
                        <a14:backgroundMark x1="95938" y1="31181" x2="93073" y2="23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5979" y="1702451"/>
            <a:ext cx="2974427" cy="2230820"/>
          </a:xfrm>
          <a:prstGeom prst="rect">
            <a:avLst/>
          </a:prstGeom>
        </p:spPr>
      </p:pic>
      <p:sp>
        <p:nvSpPr>
          <p:cNvPr id="12" name="Google Shape;1120;p45">
            <a:extLst>
              <a:ext uri="{FF2B5EF4-FFF2-40B4-BE49-F238E27FC236}">
                <a16:creationId xmlns:a16="http://schemas.microsoft.com/office/drawing/2014/main" id="{7BEB5A28-879A-BE48-D51D-040018E694F5}"/>
              </a:ext>
            </a:extLst>
          </p:cNvPr>
          <p:cNvSpPr txBox="1">
            <a:spLocks/>
          </p:cNvSpPr>
          <p:nvPr/>
        </p:nvSpPr>
        <p:spPr>
          <a:xfrm>
            <a:off x="5372676" y="3646920"/>
            <a:ext cx="2668873" cy="843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2200" b="0" i="0" u="none" strike="noStrike" cap="none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t-BR" sz="1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Temperatura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t-BR" sz="1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Tempo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t-BR" sz="1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Luz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t-BR" sz="1800" dirty="0">
                <a:solidFill>
                  <a:srgbClr val="FF0000"/>
                </a:solidFill>
                <a:latin typeface="Inter" panose="020B0604020202020204" charset="0"/>
                <a:ea typeface="Inter" panose="020B0604020202020204" charset="0"/>
              </a:rPr>
              <a:t>Umidade</a:t>
            </a:r>
          </a:p>
        </p:txBody>
      </p:sp>
      <p:sp>
        <p:nvSpPr>
          <p:cNvPr id="13" name="Google Shape;1624;p52">
            <a:extLst>
              <a:ext uri="{FF2B5EF4-FFF2-40B4-BE49-F238E27FC236}">
                <a16:creationId xmlns:a16="http://schemas.microsoft.com/office/drawing/2014/main" id="{0AE30596-33A6-A70A-7B39-8986BD1B1EE5}"/>
              </a:ext>
            </a:extLst>
          </p:cNvPr>
          <p:cNvSpPr txBox="1"/>
          <p:nvPr/>
        </p:nvSpPr>
        <p:spPr>
          <a:xfrm>
            <a:off x="2677595" y="3652490"/>
            <a:ext cx="228488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dirty="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Alguns conceitos físicos </a:t>
            </a:r>
            <a:endParaRPr sz="2500" b="1" dirty="0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  <p:extLst>
      <p:ext uri="{BB962C8B-B14F-4D97-AF65-F5344CB8AC3E}">
        <p14:creationId xmlns:p14="http://schemas.microsoft.com/office/powerpoint/2010/main" val="128743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" grpId="0" build="p"/>
      <p:bldP spid="1121" grpId="0" uiExpand="1" build="p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45"/>
          <p:cNvSpPr txBox="1">
            <a:spLocks noGrp="1"/>
          </p:cNvSpPr>
          <p:nvPr>
            <p:ph type="subTitle" idx="2"/>
          </p:nvPr>
        </p:nvSpPr>
        <p:spPr>
          <a:xfrm>
            <a:off x="1280614" y="1206883"/>
            <a:ext cx="673118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Desenvolve-se no trinômio composto de</a:t>
            </a:r>
            <a:endParaRPr sz="2400" dirty="0"/>
          </a:p>
        </p:txBody>
      </p:sp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Física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AEBE199F-6DE2-0E6F-40A5-7BF1BFE1D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36" y="1666461"/>
            <a:ext cx="2807861" cy="227015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9015730-3AB5-C0D9-5380-6DDCD566D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113" y="1955527"/>
            <a:ext cx="1665468" cy="169202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A847F854-C42E-7FE0-DD7E-15860211B4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0960" y="1934204"/>
            <a:ext cx="2777787" cy="1734671"/>
          </a:xfrm>
          <a:prstGeom prst="rect">
            <a:avLst/>
          </a:prstGeom>
        </p:spPr>
      </p:pic>
      <p:sp>
        <p:nvSpPr>
          <p:cNvPr id="16" name="Google Shape;1122;p45">
            <a:extLst>
              <a:ext uri="{FF2B5EF4-FFF2-40B4-BE49-F238E27FC236}">
                <a16:creationId xmlns:a16="http://schemas.microsoft.com/office/drawing/2014/main" id="{11F83E2C-5CC8-91A4-CC17-BB596CBFB9F0}"/>
              </a:ext>
            </a:extLst>
          </p:cNvPr>
          <p:cNvSpPr txBox="1">
            <a:spLocks/>
          </p:cNvSpPr>
          <p:nvPr/>
        </p:nvSpPr>
        <p:spPr>
          <a:xfrm>
            <a:off x="130752" y="3736537"/>
            <a:ext cx="277778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Archivo Black"/>
              <a:buNone/>
              <a:defRPr sz="3600" b="0" i="0" u="none" strike="noStrike" cap="none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2400" dirty="0">
                <a:solidFill>
                  <a:schemeClr val="tx1"/>
                </a:solidFill>
              </a:rPr>
              <a:t>Observações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19" name="Google Shape;1122;p45">
            <a:extLst>
              <a:ext uri="{FF2B5EF4-FFF2-40B4-BE49-F238E27FC236}">
                <a16:creationId xmlns:a16="http://schemas.microsoft.com/office/drawing/2014/main" id="{D86B9AE7-3D6D-ADF9-F449-B083A5EC30A2}"/>
              </a:ext>
            </a:extLst>
          </p:cNvPr>
          <p:cNvSpPr txBox="1">
            <a:spLocks/>
          </p:cNvSpPr>
          <p:nvPr/>
        </p:nvSpPr>
        <p:spPr>
          <a:xfrm>
            <a:off x="3109105" y="3736537"/>
            <a:ext cx="277778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Archivo Black"/>
              <a:buNone/>
              <a:defRPr sz="3600" b="0" i="0" u="none" strike="noStrike" cap="none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2400" dirty="0">
                <a:solidFill>
                  <a:schemeClr val="tx1"/>
                </a:solidFill>
              </a:rPr>
              <a:t>Teorias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20" name="Google Shape;1122;p45">
            <a:extLst>
              <a:ext uri="{FF2B5EF4-FFF2-40B4-BE49-F238E27FC236}">
                <a16:creationId xmlns:a16="http://schemas.microsoft.com/office/drawing/2014/main" id="{E3680298-0F8F-71A9-06BB-CBC25BEFB556}"/>
              </a:ext>
            </a:extLst>
          </p:cNvPr>
          <p:cNvSpPr txBox="1">
            <a:spLocks/>
          </p:cNvSpPr>
          <p:nvPr/>
        </p:nvSpPr>
        <p:spPr>
          <a:xfrm>
            <a:off x="6034896" y="3736537"/>
            <a:ext cx="277778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Archivo Black"/>
              <a:buNone/>
              <a:defRPr sz="3600" b="0" i="0" u="none" strike="noStrike" cap="none">
                <a:solidFill>
                  <a:schemeClr val="lt2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2400" dirty="0">
                <a:solidFill>
                  <a:schemeClr val="tx1"/>
                </a:solidFill>
              </a:rPr>
              <a:t>Experimentos</a:t>
            </a:r>
            <a:endParaRPr lang="pt-B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20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16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44"/>
          <p:cNvSpPr txBox="1">
            <a:spLocks noGrp="1"/>
          </p:cNvSpPr>
          <p:nvPr>
            <p:ph type="title"/>
          </p:nvPr>
        </p:nvSpPr>
        <p:spPr>
          <a:xfrm>
            <a:off x="4572000" y="2557875"/>
            <a:ext cx="4187475" cy="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Conceitos básicos</a:t>
            </a:r>
            <a:endParaRPr dirty="0"/>
          </a:p>
        </p:txBody>
      </p:sp>
      <p:sp>
        <p:nvSpPr>
          <p:cNvPr id="974" name="Google Shape;974;p44"/>
          <p:cNvSpPr txBox="1">
            <a:spLocks noGrp="1"/>
          </p:cNvSpPr>
          <p:nvPr>
            <p:ph type="title" idx="2"/>
          </p:nvPr>
        </p:nvSpPr>
        <p:spPr>
          <a:xfrm>
            <a:off x="4774875" y="1441763"/>
            <a:ext cx="18396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28A9B75-E0F1-4E9F-1B5F-9A33C0791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98341" y="2142904"/>
            <a:ext cx="2977268" cy="279118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7ED6B78-50FB-888B-71DF-E17D24EFD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23" y="968189"/>
            <a:ext cx="3395382" cy="339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7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Cinemática</a:t>
            </a:r>
            <a:endParaRPr dirty="0"/>
          </a:p>
        </p:txBody>
      </p:sp>
      <p:sp>
        <p:nvSpPr>
          <p:cNvPr id="1124" name="Google Shape;1124;p45"/>
          <p:cNvSpPr txBox="1">
            <a:spLocks noGrp="1"/>
          </p:cNvSpPr>
          <p:nvPr>
            <p:ph type="subTitle" idx="4"/>
          </p:nvPr>
        </p:nvSpPr>
        <p:spPr>
          <a:xfrm>
            <a:off x="3863477" y="2498560"/>
            <a:ext cx="4977964" cy="20540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0000"/>
                </a:solidFill>
              </a:rPr>
              <a:t>Móvel:</a:t>
            </a:r>
            <a:r>
              <a:rPr lang="en" sz="1800" dirty="0"/>
              <a:t> Todo corpo com massa e volume,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0000"/>
                </a:solidFill>
              </a:rPr>
              <a:t>Referencial: </a:t>
            </a:r>
            <a:r>
              <a:rPr lang="en" sz="1800" dirty="0"/>
              <a:t>corpo ou sistema físico em relação ao qual se realizam as observações,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0000"/>
                </a:solidFill>
              </a:rPr>
              <a:t>Trajetória: </a:t>
            </a:r>
            <a:r>
              <a:rPr lang="en" sz="1800" dirty="0"/>
              <a:t>conjunto formado por todas as posições por um movel em seu movimento,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0000"/>
                </a:solidFill>
              </a:rPr>
              <a:t>Espaço (s): </a:t>
            </a:r>
            <a:r>
              <a:rPr lang="en" sz="1800" dirty="0"/>
              <a:t>valor algébrico da distância medida na trajetória,</a:t>
            </a:r>
            <a:r>
              <a:rPr lang="en" sz="1800" dirty="0">
                <a:solidFill>
                  <a:srgbClr val="FF0000"/>
                </a:solidFill>
              </a:rPr>
              <a:t>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0000"/>
                </a:solidFill>
              </a:rPr>
              <a:t>Sentido: </a:t>
            </a:r>
            <a:r>
              <a:rPr lang="en" sz="1800" dirty="0"/>
              <a:t>orientação da trajetória.</a:t>
            </a:r>
            <a:endParaRPr lang="en" sz="1800" dirty="0">
              <a:solidFill>
                <a:srgbClr val="FF0000"/>
              </a:solidFill>
            </a:endParaRPr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1121;p45">
            <a:extLst>
              <a:ext uri="{FF2B5EF4-FFF2-40B4-BE49-F238E27FC236}">
                <a16:creationId xmlns:a16="http://schemas.microsoft.com/office/drawing/2014/main" id="{E9597C93-D0F5-4B82-7F6A-B219C58C14A8}"/>
              </a:ext>
            </a:extLst>
          </p:cNvPr>
          <p:cNvSpPr txBox="1">
            <a:spLocks/>
          </p:cNvSpPr>
          <p:nvPr/>
        </p:nvSpPr>
        <p:spPr>
          <a:xfrm>
            <a:off x="1103535" y="1103796"/>
            <a:ext cx="693683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2400" dirty="0"/>
              <a:t>Estudo do movimento dos corpos (e suas trajetórias) sem relevar suas causas.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B075532-C5D1-C5BF-48AB-4914B246E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00" y="2019342"/>
            <a:ext cx="2533224" cy="253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0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1124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45"/>
          <p:cNvSpPr txBox="1">
            <a:spLocks noGrp="1"/>
          </p:cNvSpPr>
          <p:nvPr>
            <p:ph type="title"/>
          </p:nvPr>
        </p:nvSpPr>
        <p:spPr>
          <a:xfrm>
            <a:off x="716800" y="430350"/>
            <a:ext cx="771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Cinemática</a:t>
            </a:r>
            <a:endParaRPr dirty="0"/>
          </a:p>
        </p:txBody>
      </p:sp>
      <p:sp>
        <p:nvSpPr>
          <p:cNvPr id="1125" name="Google Shape;1125;p45"/>
          <p:cNvSpPr/>
          <p:nvPr/>
        </p:nvSpPr>
        <p:spPr>
          <a:xfrm>
            <a:off x="6707113" y="3179647"/>
            <a:ext cx="26641" cy="29978"/>
          </a:xfrm>
          <a:custGeom>
            <a:avLst/>
            <a:gdLst/>
            <a:ahLst/>
            <a:cxnLst/>
            <a:rect l="l" t="t" r="r" b="b"/>
            <a:pathLst>
              <a:path w="423" h="476" extrusionOk="0">
                <a:moveTo>
                  <a:pt x="1" y="1"/>
                </a:moveTo>
                <a:lnTo>
                  <a:pt x="1" y="475"/>
                </a:lnTo>
                <a:lnTo>
                  <a:pt x="277" y="475"/>
                </a:lnTo>
                <a:cubicBezTo>
                  <a:pt x="354" y="475"/>
                  <a:pt x="422" y="407"/>
                  <a:pt x="422" y="330"/>
                </a:cubicBezTo>
                <a:lnTo>
                  <a:pt x="422" y="1"/>
                </a:lnTo>
                <a:close/>
              </a:path>
            </a:pathLst>
          </a:custGeom>
          <a:solidFill>
            <a:srgbClr val="132B5F">
              <a:alpha val="28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B075532-C5D1-C5BF-48AB-4914B246E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39483" y="2461275"/>
            <a:ext cx="1246471" cy="1246471"/>
          </a:xfrm>
          <a:prstGeom prst="rect">
            <a:avLst/>
          </a:prstGeom>
        </p:spPr>
      </p:pic>
      <p:sp>
        <p:nvSpPr>
          <p:cNvPr id="22" name="Seta: para Baixo 21">
            <a:extLst>
              <a:ext uri="{FF2B5EF4-FFF2-40B4-BE49-F238E27FC236}">
                <a16:creationId xmlns:a16="http://schemas.microsoft.com/office/drawing/2014/main" id="{5A262431-B4B1-E378-81CC-777C9EFE07DD}"/>
              </a:ext>
            </a:extLst>
          </p:cNvPr>
          <p:cNvSpPr/>
          <p:nvPr/>
        </p:nvSpPr>
        <p:spPr>
          <a:xfrm>
            <a:off x="2877671" y="2017057"/>
            <a:ext cx="470645" cy="126402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Google Shape;1121;p45">
            <a:extLst>
              <a:ext uri="{FF2B5EF4-FFF2-40B4-BE49-F238E27FC236}">
                <a16:creationId xmlns:a16="http://schemas.microsoft.com/office/drawing/2014/main" id="{1E73A139-BC10-A7F2-553B-097EA768EABA}"/>
              </a:ext>
            </a:extLst>
          </p:cNvPr>
          <p:cNvSpPr txBox="1">
            <a:spLocks/>
          </p:cNvSpPr>
          <p:nvPr/>
        </p:nvSpPr>
        <p:spPr>
          <a:xfrm>
            <a:off x="1990602" y="1258453"/>
            <a:ext cx="2244781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800" dirty="0"/>
              <a:t>Origem dos espaços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6B29DBC1-A61B-BBC5-B3F5-D551D39E8908}"/>
                  </a:ext>
                </a:extLst>
              </p:cNvPr>
              <p:cNvSpPr txBox="1"/>
              <p:nvPr/>
            </p:nvSpPr>
            <p:spPr>
              <a:xfrm>
                <a:off x="2084786" y="2442218"/>
                <a:ext cx="28353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6B29DBC1-A61B-BBC5-B3F5-D551D39E89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786" y="2442218"/>
                <a:ext cx="283539" cy="369332"/>
              </a:xfrm>
              <a:prstGeom prst="rect">
                <a:avLst/>
              </a:prstGeom>
              <a:blipFill>
                <a:blip r:embed="rId4"/>
                <a:stretch>
                  <a:fillRect l="-23404" r="-19149" b="-1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34A5715C-DA27-0336-6DF3-25394590247E}"/>
                  </a:ext>
                </a:extLst>
              </p:cNvPr>
              <p:cNvSpPr txBox="1"/>
              <p:nvPr/>
            </p:nvSpPr>
            <p:spPr>
              <a:xfrm>
                <a:off x="3921500" y="2528972"/>
                <a:ext cx="2952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34A5715C-DA27-0336-6DF3-253945902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500" y="2528972"/>
                <a:ext cx="295209" cy="369332"/>
              </a:xfrm>
              <a:prstGeom prst="rect">
                <a:avLst/>
              </a:prstGeom>
              <a:blipFill>
                <a:blip r:embed="rId5"/>
                <a:stretch>
                  <a:fillRect l="-20408" r="-18367" b="-1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13F6199F-8D73-EF08-FC80-F5DF4038700B}"/>
                  </a:ext>
                </a:extLst>
              </p:cNvPr>
              <p:cNvSpPr txBox="1"/>
              <p:nvPr/>
            </p:nvSpPr>
            <p:spPr>
              <a:xfrm>
                <a:off x="5106055" y="2520319"/>
                <a:ext cx="28353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13F6199F-8D73-EF08-FC80-F5DF40387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055" y="2520319"/>
                <a:ext cx="283539" cy="369332"/>
              </a:xfrm>
              <a:prstGeom prst="rect">
                <a:avLst/>
              </a:prstGeom>
              <a:blipFill>
                <a:blip r:embed="rId6"/>
                <a:stretch>
                  <a:fillRect l="-23913" r="-17391" b="-983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Imagem 27">
            <a:extLst>
              <a:ext uri="{FF2B5EF4-FFF2-40B4-BE49-F238E27FC236}">
                <a16:creationId xmlns:a16="http://schemas.microsoft.com/office/drawing/2014/main" id="{14765252-1C40-D61E-6E9B-3B561A4C85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432" y="2779852"/>
            <a:ext cx="1022491" cy="73184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5135B558-2FEC-927B-F62B-770957E0ED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1324" y="2828708"/>
            <a:ext cx="1138984" cy="551715"/>
          </a:xfrm>
          <a:prstGeom prst="rect">
            <a:avLst/>
          </a:prstGeom>
        </p:spPr>
      </p:pic>
      <p:grpSp>
        <p:nvGrpSpPr>
          <p:cNvPr id="1129" name="Agrupar 1128">
            <a:extLst>
              <a:ext uri="{FF2B5EF4-FFF2-40B4-BE49-F238E27FC236}">
                <a16:creationId xmlns:a16="http://schemas.microsoft.com/office/drawing/2014/main" id="{B790F98D-EA0C-3E08-009C-70B08594C198}"/>
              </a:ext>
            </a:extLst>
          </p:cNvPr>
          <p:cNvGrpSpPr/>
          <p:nvPr/>
        </p:nvGrpSpPr>
        <p:grpSpPr>
          <a:xfrm>
            <a:off x="562156" y="3422274"/>
            <a:ext cx="5795133" cy="997640"/>
            <a:chOff x="562156" y="3422274"/>
            <a:chExt cx="5795133" cy="997640"/>
          </a:xfrm>
        </p:grpSpPr>
        <p:cxnSp>
          <p:nvCxnSpPr>
            <p:cNvPr id="6" name="Conector de Seta Reta 5">
              <a:extLst>
                <a:ext uri="{FF2B5EF4-FFF2-40B4-BE49-F238E27FC236}">
                  <a16:creationId xmlns:a16="http://schemas.microsoft.com/office/drawing/2014/main" id="{21CF0BB2-E5C6-19F9-1FBC-7672B574D449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3704665"/>
              <a:ext cx="472664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F3CD6281-A9A3-2B2D-6EBF-5E8BA653CAC1}"/>
                </a:ext>
              </a:extLst>
            </p:cNvPr>
            <p:cNvCxnSpPr>
              <a:cxnSpLocks/>
            </p:cNvCxnSpPr>
            <p:nvPr/>
          </p:nvCxnSpPr>
          <p:spPr>
            <a:xfrm>
              <a:off x="3112994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CaixaDeTexto 10">
                  <a:extLst>
                    <a:ext uri="{FF2B5EF4-FFF2-40B4-BE49-F238E27FC236}">
                      <a16:creationId xmlns:a16="http://schemas.microsoft.com/office/drawing/2014/main" id="{2FBCA9B8-529C-B0A0-773D-FB6FB93A0673}"/>
                    </a:ext>
                  </a:extLst>
                </p:cNvPr>
                <p:cNvSpPr txBox="1"/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1" name="CaixaDeTexto 10">
                  <a:extLst>
                    <a:ext uri="{FF2B5EF4-FFF2-40B4-BE49-F238E27FC236}">
                      <a16:creationId xmlns:a16="http://schemas.microsoft.com/office/drawing/2014/main" id="{2FBCA9B8-529C-B0A0-773D-FB6FB93A06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7774" y="4050582"/>
                  <a:ext cx="654025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926" r="-11111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" name="Conector reto 11">
              <a:extLst>
                <a:ext uri="{FF2B5EF4-FFF2-40B4-BE49-F238E27FC236}">
                  <a16:creationId xmlns:a16="http://schemas.microsoft.com/office/drawing/2014/main" id="{E4828817-433E-2D29-C32E-1376E802D8CA}"/>
                </a:ext>
              </a:extLst>
            </p:cNvPr>
            <p:cNvCxnSpPr>
              <a:cxnSpLocks/>
            </p:cNvCxnSpPr>
            <p:nvPr/>
          </p:nvCxnSpPr>
          <p:spPr>
            <a:xfrm>
              <a:off x="2196353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3A93B070-AE44-C77D-CBF7-7B4A25C70C63}"/>
                </a:ext>
              </a:extLst>
            </p:cNvPr>
            <p:cNvCxnSpPr>
              <a:cxnSpLocks/>
            </p:cNvCxnSpPr>
            <p:nvPr/>
          </p:nvCxnSpPr>
          <p:spPr>
            <a:xfrm>
              <a:off x="1019736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to 15">
              <a:extLst>
                <a:ext uri="{FF2B5EF4-FFF2-40B4-BE49-F238E27FC236}">
                  <a16:creationId xmlns:a16="http://schemas.microsoft.com/office/drawing/2014/main" id="{54714497-66B5-82E5-481C-175625293036}"/>
                </a:ext>
              </a:extLst>
            </p:cNvPr>
            <p:cNvCxnSpPr>
              <a:cxnSpLocks/>
            </p:cNvCxnSpPr>
            <p:nvPr/>
          </p:nvCxnSpPr>
          <p:spPr>
            <a:xfrm>
              <a:off x="5239887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8A17B512-29BF-2E5B-47CF-F7683F91A34E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0" y="3422274"/>
              <a:ext cx="0" cy="54460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FDBCD85E-182D-E5A0-D77B-2CA96D51ED55}"/>
                    </a:ext>
                  </a:extLst>
                </p:cNvPr>
                <p:cNvSpPr txBox="1"/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8" name="CaixaDeTexto 17">
                  <a:extLst>
                    <a:ext uri="{FF2B5EF4-FFF2-40B4-BE49-F238E27FC236}">
                      <a16:creationId xmlns:a16="http://schemas.microsoft.com/office/drawing/2014/main" id="{FDBCD85E-182D-E5A0-D77B-2CA96D51ED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41" y="4050582"/>
                  <a:ext cx="424795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17391" r="-17391" b="-1147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F4716CD1-443F-CDBE-C9D1-032FE9B84527}"/>
                    </a:ext>
                  </a:extLst>
                </p:cNvPr>
                <p:cNvSpPr txBox="1"/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F4716CD1-443F-CDBE-C9D1-032FE9B845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7689" y="4050582"/>
                  <a:ext cx="254878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3810" r="-26190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11E6814D-4DFC-ECA6-B3F5-735E31ADD316}"/>
                    </a:ext>
                  </a:extLst>
                </p:cNvPr>
                <p:cNvSpPr txBox="1"/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11E6814D-4DFC-ECA6-B3F5-735E31ADD3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156" y="4050582"/>
                  <a:ext cx="823944" cy="369332"/>
                </a:xfrm>
                <a:prstGeom prst="rect">
                  <a:avLst/>
                </a:prstGeom>
                <a:blipFill>
                  <a:blip r:embed="rId12"/>
                  <a:stretch>
                    <a:fillRect r="-8889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831BB83B-C0C4-7516-7843-B13DE531FADE}"/>
                    </a:ext>
                  </a:extLst>
                </p:cNvPr>
                <p:cNvSpPr txBox="1"/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21" name="CaixaDeTexto 20">
                  <a:extLst>
                    <a:ext uri="{FF2B5EF4-FFF2-40B4-BE49-F238E27FC236}">
                      <a16:creationId xmlns:a16="http://schemas.microsoft.com/office/drawing/2014/main" id="{831BB83B-C0C4-7516-7843-B13DE531FA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0468" y="4050582"/>
                  <a:ext cx="594714" cy="369332"/>
                </a:xfrm>
                <a:prstGeom prst="rect">
                  <a:avLst/>
                </a:prstGeom>
                <a:blipFill>
                  <a:blip r:embed="rId13"/>
                  <a:stretch>
                    <a:fillRect l="-10204" r="-11224" b="-9836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CaixaDeTexto 30">
                  <a:extLst>
                    <a:ext uri="{FF2B5EF4-FFF2-40B4-BE49-F238E27FC236}">
                      <a16:creationId xmlns:a16="http://schemas.microsoft.com/office/drawing/2014/main" id="{3B7BD628-EFF9-7729-AFC0-23113F5C8E9F}"/>
                    </a:ext>
                  </a:extLst>
                </p:cNvPr>
                <p:cNvSpPr txBox="1"/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pt-BR" sz="2400" dirty="0"/>
                </a:p>
              </p:txBody>
            </p:sp>
          </mc:Choice>
          <mc:Fallback xmlns="">
            <p:sp>
              <p:nvSpPr>
                <p:cNvPr id="31" name="CaixaDeTexto 30">
                  <a:extLst>
                    <a:ext uri="{FF2B5EF4-FFF2-40B4-BE49-F238E27FC236}">
                      <a16:creationId xmlns:a16="http://schemas.microsoft.com/office/drawing/2014/main" id="{3B7BD628-EFF9-7729-AFC0-23113F5C8E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557" y="3519999"/>
                  <a:ext cx="753732" cy="369332"/>
                </a:xfrm>
                <a:prstGeom prst="rect">
                  <a:avLst/>
                </a:prstGeom>
                <a:blipFill>
                  <a:blip r:embed="rId14"/>
                  <a:stretch>
                    <a:fillRect l="-4032" r="-12903" b="-3770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20" name="Seta: para Baixo 1119">
            <a:extLst>
              <a:ext uri="{FF2B5EF4-FFF2-40B4-BE49-F238E27FC236}">
                <a16:creationId xmlns:a16="http://schemas.microsoft.com/office/drawing/2014/main" id="{BED05F04-C3AE-C9A1-80CF-4F5840FF97B8}"/>
              </a:ext>
            </a:extLst>
          </p:cNvPr>
          <p:cNvSpPr/>
          <p:nvPr/>
        </p:nvSpPr>
        <p:spPr>
          <a:xfrm rot="8147128">
            <a:off x="6215519" y="3907042"/>
            <a:ext cx="283540" cy="572967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21" name="Seta: para Baixo 1120">
            <a:extLst>
              <a:ext uri="{FF2B5EF4-FFF2-40B4-BE49-F238E27FC236}">
                <a16:creationId xmlns:a16="http://schemas.microsoft.com/office/drawing/2014/main" id="{7B71927A-B2D5-1668-100B-0E71CF318BF4}"/>
              </a:ext>
            </a:extLst>
          </p:cNvPr>
          <p:cNvSpPr/>
          <p:nvPr/>
        </p:nvSpPr>
        <p:spPr>
          <a:xfrm rot="16200000">
            <a:off x="784414" y="1434242"/>
            <a:ext cx="470645" cy="126402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23" name="Google Shape;1121;p45">
            <a:extLst>
              <a:ext uri="{FF2B5EF4-FFF2-40B4-BE49-F238E27FC236}">
                <a16:creationId xmlns:a16="http://schemas.microsoft.com/office/drawing/2014/main" id="{4A7A1986-C4E5-B689-2642-6B7FE6B9A530}"/>
              </a:ext>
            </a:extLst>
          </p:cNvPr>
          <p:cNvSpPr txBox="1">
            <a:spLocks/>
          </p:cNvSpPr>
          <p:nvPr/>
        </p:nvSpPr>
        <p:spPr>
          <a:xfrm>
            <a:off x="-18226" y="1101079"/>
            <a:ext cx="2244781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800" dirty="0"/>
              <a:t>Sentido: para direita = positivo</a:t>
            </a:r>
          </a:p>
        </p:txBody>
      </p:sp>
      <p:sp>
        <p:nvSpPr>
          <p:cNvPr id="1126" name="Google Shape;1121;p45">
            <a:extLst>
              <a:ext uri="{FF2B5EF4-FFF2-40B4-BE49-F238E27FC236}">
                <a16:creationId xmlns:a16="http://schemas.microsoft.com/office/drawing/2014/main" id="{5CDD6685-FD2C-79D9-1B9A-2724C0BA9104}"/>
              </a:ext>
            </a:extLst>
          </p:cNvPr>
          <p:cNvSpPr txBox="1">
            <a:spLocks/>
          </p:cNvSpPr>
          <p:nvPr/>
        </p:nvSpPr>
        <p:spPr>
          <a:xfrm>
            <a:off x="2058648" y="4540656"/>
            <a:ext cx="2244781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800" dirty="0"/>
              <a:t>Eixo x</a:t>
            </a:r>
          </a:p>
        </p:txBody>
      </p:sp>
      <p:sp>
        <p:nvSpPr>
          <p:cNvPr id="1127" name="Google Shape;1121;p45">
            <a:extLst>
              <a:ext uri="{FF2B5EF4-FFF2-40B4-BE49-F238E27FC236}">
                <a16:creationId xmlns:a16="http://schemas.microsoft.com/office/drawing/2014/main" id="{E29C7C48-A982-6B2A-97E7-9A8F168776B9}"/>
              </a:ext>
            </a:extLst>
          </p:cNvPr>
          <p:cNvSpPr txBox="1">
            <a:spLocks/>
          </p:cNvSpPr>
          <p:nvPr/>
        </p:nvSpPr>
        <p:spPr>
          <a:xfrm>
            <a:off x="5826251" y="4328700"/>
            <a:ext cx="2244781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Inter"/>
              <a:buNone/>
              <a:defRPr sz="1400" b="0" i="0" u="none" strike="noStrike" cap="non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/>
            <a:r>
              <a:rPr lang="pt-BR" sz="1600" dirty="0"/>
              <a:t>Espaço dado na unidade de medida em metros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8" name="Tabela 1128">
                <a:extLst>
                  <a:ext uri="{FF2B5EF4-FFF2-40B4-BE49-F238E27FC236}">
                    <a16:creationId xmlns:a16="http://schemas.microsoft.com/office/drawing/2014/main" id="{1AA9F6F2-A54F-C091-9C9E-B752EEB1DA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9068845"/>
                  </p:ext>
                </p:extLst>
              </p:nvPr>
            </p:nvGraphicFramePr>
            <p:xfrm>
              <a:off x="6548786" y="1994392"/>
              <a:ext cx="2244780" cy="1483360"/>
            </p:xfrm>
            <a:graphic>
              <a:graphicData uri="http://schemas.openxmlformats.org/drawingml/2006/table">
                <a:tbl>
                  <a:tblPr firstRow="1" bandRow="1">
                    <a:tableStyleId>{611FF743-A569-42B9-8776-5BC3898C523C}</a:tableStyleId>
                  </a:tblPr>
                  <a:tblGrid>
                    <a:gridCol w="1122390">
                      <a:extLst>
                        <a:ext uri="{9D8B030D-6E8A-4147-A177-3AD203B41FA5}">
                          <a16:colId xmlns:a16="http://schemas.microsoft.com/office/drawing/2014/main" val="756273805"/>
                        </a:ext>
                      </a:extLst>
                    </a:gridCol>
                    <a:gridCol w="1122390">
                      <a:extLst>
                        <a:ext uri="{9D8B030D-6E8A-4147-A177-3AD203B41FA5}">
                          <a16:colId xmlns:a16="http://schemas.microsoft.com/office/drawing/2014/main" val="32090648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1" dirty="0">
                              <a:solidFill>
                                <a:schemeClr val="accent6"/>
                              </a:solidFill>
                            </a:rPr>
                            <a:t>Móvel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1" dirty="0">
                              <a:solidFill>
                                <a:schemeClr val="accent6"/>
                              </a:solidFill>
                            </a:rPr>
                            <a:t>Espaço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41210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A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=−50 </m:t>
                                </m:r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34614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B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=50 </m:t>
                                </m:r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2723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C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accent6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=100 </m:t>
                                </m:r>
                                <m:r>
                                  <a:rPr lang="pt-BR" b="0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543651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28" name="Tabela 1128">
                <a:extLst>
                  <a:ext uri="{FF2B5EF4-FFF2-40B4-BE49-F238E27FC236}">
                    <a16:creationId xmlns:a16="http://schemas.microsoft.com/office/drawing/2014/main" id="{1AA9F6F2-A54F-C091-9C9E-B752EEB1DA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9068845"/>
                  </p:ext>
                </p:extLst>
              </p:nvPr>
            </p:nvGraphicFramePr>
            <p:xfrm>
              <a:off x="6548786" y="1994392"/>
              <a:ext cx="2244780" cy="1483360"/>
            </p:xfrm>
            <a:graphic>
              <a:graphicData uri="http://schemas.openxmlformats.org/drawingml/2006/table">
                <a:tbl>
                  <a:tblPr firstRow="1" bandRow="1">
                    <a:tableStyleId>{611FF743-A569-42B9-8776-5BC3898C523C}</a:tableStyleId>
                  </a:tblPr>
                  <a:tblGrid>
                    <a:gridCol w="1122390">
                      <a:extLst>
                        <a:ext uri="{9D8B030D-6E8A-4147-A177-3AD203B41FA5}">
                          <a16:colId xmlns:a16="http://schemas.microsoft.com/office/drawing/2014/main" val="756273805"/>
                        </a:ext>
                      </a:extLst>
                    </a:gridCol>
                    <a:gridCol w="1122390">
                      <a:extLst>
                        <a:ext uri="{9D8B030D-6E8A-4147-A177-3AD203B41FA5}">
                          <a16:colId xmlns:a16="http://schemas.microsoft.com/office/drawing/2014/main" val="32090648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1" dirty="0">
                              <a:solidFill>
                                <a:schemeClr val="accent6"/>
                              </a:solidFill>
                            </a:rPr>
                            <a:t>Móvel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1" dirty="0">
                              <a:solidFill>
                                <a:schemeClr val="accent6"/>
                              </a:solidFill>
                            </a:rPr>
                            <a:t>Espaço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41210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A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1087" t="-101639" r="-1087" b="-20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34614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B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1087" t="-201639" r="-1087" b="-10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2723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>
                              <a:solidFill>
                                <a:schemeClr val="accent6"/>
                              </a:solidFill>
                            </a:rPr>
                            <a:t>C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1087" t="-301639" r="-1087" b="-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5436518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5915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22" grpId="0" animBg="1"/>
      <p:bldP spid="23" grpId="0"/>
      <p:bldP spid="24" grpId="0"/>
      <p:bldP spid="25" grpId="0"/>
      <p:bldP spid="26" grpId="0"/>
      <p:bldP spid="1120" grpId="0" animBg="1"/>
      <p:bldP spid="1121" grpId="0" animBg="1"/>
      <p:bldP spid="1123" grpId="0"/>
      <p:bldP spid="1126" grpId="0"/>
      <p:bldP spid="1127" grpId="0"/>
    </p:bldLst>
  </p:timing>
</p:sld>
</file>

<file path=ppt/theme/theme1.xml><?xml version="1.0" encoding="utf-8"?>
<a:theme xmlns:a="http://schemas.openxmlformats.org/drawingml/2006/main" name="Samiljeol: Korean March 1st Movement by Slidesgo">
  <a:themeElements>
    <a:clrScheme name="Simple Light">
      <a:dk1>
        <a:srgbClr val="C22E3A"/>
      </a:dk1>
      <a:lt1>
        <a:srgbClr val="ECA0A0"/>
      </a:lt1>
      <a:dk2>
        <a:srgbClr val="FFD7D6"/>
      </a:dk2>
      <a:lt2>
        <a:srgbClr val="174783"/>
      </a:lt2>
      <a:accent1>
        <a:srgbClr val="2C5F96"/>
      </a:accent1>
      <a:accent2>
        <a:srgbClr val="7A98BE"/>
      </a:accent2>
      <a:accent3>
        <a:srgbClr val="E8F2F9"/>
      </a:accent3>
      <a:accent4>
        <a:srgbClr val="FFFFFF"/>
      </a:accent4>
      <a:accent5>
        <a:srgbClr val="4D4D4D"/>
      </a:accent5>
      <a:accent6>
        <a:srgbClr val="1A1A1A"/>
      </a:accent6>
      <a:hlink>
        <a:srgbClr val="1A1A1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2603</Words>
  <Application>Microsoft Office PowerPoint</Application>
  <PresentationFormat>Apresentação na tela (16:9)</PresentationFormat>
  <Paragraphs>427</Paragraphs>
  <Slides>48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48</vt:i4>
      </vt:variant>
    </vt:vector>
  </HeadingPairs>
  <TitlesOfParts>
    <vt:vector size="49" baseType="lpstr">
      <vt:lpstr>Samiljeol: Korean March 1st Movement by Slidesgo</vt:lpstr>
      <vt:lpstr>Cinemática  escalar</vt:lpstr>
      <vt:lpstr>01</vt:lpstr>
      <vt:lpstr>Introdução</vt:lpstr>
      <vt:lpstr>Fenômeno</vt:lpstr>
      <vt:lpstr>Apresentação do PowerPoint</vt:lpstr>
      <vt:lpstr>Física</vt:lpstr>
      <vt:lpstr>Conceitos básicos</vt:lpstr>
      <vt:lpstr>Cinemática</vt:lpstr>
      <vt:lpstr>Cinemática</vt:lpstr>
      <vt:lpstr>Apresentação do PowerPoint</vt:lpstr>
      <vt:lpstr>Apresentação do PowerPoint</vt:lpstr>
      <vt:lpstr>Apresentação do PowerPoint</vt:lpstr>
      <vt:lpstr>Deslocamento escalar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Velocidade escalar média</vt:lpstr>
      <vt:lpstr>Velocidade escalar instantânea (v)</vt:lpstr>
      <vt:lpstr>Conversão de velocidade</vt:lpstr>
      <vt:lpstr>Apresentação do PowerPoint</vt:lpstr>
      <vt:lpstr>Apresentação do PowerPoint</vt:lpstr>
      <vt:lpstr>MRU e MUV</vt:lpstr>
      <vt:lpstr>Movimento retilíneo uniforme (MRU)</vt:lpstr>
      <vt:lpstr>Função horária</vt:lpstr>
      <vt:lpstr>Apresentação do PowerPoint</vt:lpstr>
      <vt:lpstr>Apresentação do PowerPoint</vt:lpstr>
      <vt:lpstr>Movimento retilíneo uniforme (MRU)</vt:lpstr>
      <vt:lpstr>Velocidade escalar relativa</vt:lpstr>
      <vt:lpstr>Movimento uniformemente variado (MUV)</vt:lpstr>
      <vt:lpstr>Aceleração escalar média</vt:lpstr>
      <vt:lpstr>Apresentação do PowerPoint</vt:lpstr>
      <vt:lpstr>Apresentação do PowerPoint</vt:lpstr>
      <vt:lpstr>Apresentação do PowerPoint</vt:lpstr>
      <vt:lpstr>Função horária de velocidade no MUV</vt:lpstr>
      <vt:lpstr>Função horária de espaço no MUV</vt:lpstr>
      <vt:lpstr>Apresentação do PowerPoint</vt:lpstr>
      <vt:lpstr>Apresentação do PowerPoint</vt:lpstr>
      <vt:lpstr>Equação de Torricelli</vt:lpstr>
      <vt:lpstr>Lançamento vertical</vt:lpstr>
      <vt:lpstr>Lançamento vertical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REFERÊNCIAS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Cinemática  escalar</dc:title>
  <dc:creator>USER</dc:creator>
  <cp:lastModifiedBy>Derek Roosel Ribeiro Antunes</cp:lastModifiedBy>
  <cp:revision>8</cp:revision>
  <dcterms:modified xsi:type="dcterms:W3CDTF">2023-02-06T18:24:58Z</dcterms:modified>
</cp:coreProperties>
</file>