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3"/>
  </p:notesMasterIdLst>
  <p:sldIdLst>
    <p:sldId id="276" r:id="rId2"/>
    <p:sldId id="257" r:id="rId3"/>
    <p:sldId id="282" r:id="rId4"/>
    <p:sldId id="259" r:id="rId5"/>
    <p:sldId id="258" r:id="rId6"/>
    <p:sldId id="260" r:id="rId7"/>
    <p:sldId id="284" r:id="rId8"/>
    <p:sldId id="262" r:id="rId9"/>
    <p:sldId id="283" r:id="rId10"/>
    <p:sldId id="264" r:id="rId11"/>
    <p:sldId id="285" r:id="rId12"/>
    <p:sldId id="286" r:id="rId13"/>
    <p:sldId id="265" r:id="rId14"/>
    <p:sldId id="266" r:id="rId15"/>
    <p:sldId id="267" r:id="rId16"/>
    <p:sldId id="269" r:id="rId17"/>
    <p:sldId id="281" r:id="rId18"/>
    <p:sldId id="270" r:id="rId19"/>
    <p:sldId id="289" r:id="rId20"/>
    <p:sldId id="290" r:id="rId21"/>
    <p:sldId id="288" r:id="rId22"/>
  </p:sldIdLst>
  <p:sldSz cx="13546138" cy="7620000"/>
  <p:notesSz cx="6858000" cy="9144000"/>
  <p:embeddedFontLst>
    <p:embeddedFont>
      <p:font typeface="Corbel" panose="020B0503020204020204" pitchFamily="34" charset="0"/>
      <p:regular r:id="rId24"/>
      <p:bold r:id="rId25"/>
      <p:italic r:id="rId26"/>
      <p:boldItalic r:id="rId27"/>
    </p:embeddedFont>
    <p:embeddedFont>
      <p:font typeface="Paytone One" panose="020B0604020202020204" charset="0"/>
      <p:regular r:id="rId28"/>
    </p:embeddedFont>
    <p:embeddedFont>
      <p:font typeface="Poppins" panose="00000500000000000000" pitchFamily="2" charset="0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ção Padrão" id="{94B94405-3260-4E1C-99F1-CEE2BD307B7D}">
          <p14:sldIdLst>
            <p14:sldId id="276"/>
            <p14:sldId id="257"/>
            <p14:sldId id="282"/>
            <p14:sldId id="259"/>
            <p14:sldId id="258"/>
            <p14:sldId id="260"/>
            <p14:sldId id="284"/>
            <p14:sldId id="262"/>
            <p14:sldId id="283"/>
            <p14:sldId id="264"/>
            <p14:sldId id="285"/>
            <p14:sldId id="286"/>
            <p14:sldId id="265"/>
            <p14:sldId id="266"/>
            <p14:sldId id="267"/>
            <p14:sldId id="269"/>
            <p14:sldId id="281"/>
            <p14:sldId id="270"/>
            <p14:sldId id="289"/>
            <p14:sldId id="290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00" userDrawn="1">
          <p15:clr>
            <a:srgbClr val="000000"/>
          </p15:clr>
        </p15:guide>
        <p15:guide id="2" pos="4267" userDrawn="1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hMUbIWpix1Gay8C0dxFSc7hyHt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8987"/>
    <a:srgbClr val="F1F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363DBE-E73C-425C-BE7F-23FA8AF3836F}" v="13" dt="2023-06-11T00:02:43.7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268" autoAdjust="0"/>
  </p:normalViewPr>
  <p:slideViewPr>
    <p:cSldViewPr snapToGrid="0">
      <p:cViewPr varScale="1">
        <p:scale>
          <a:sx n="61" d="100"/>
          <a:sy n="61" d="100"/>
        </p:scale>
        <p:origin x="1157" y="48"/>
      </p:cViewPr>
      <p:guideLst>
        <p:guide orient="horz" pos="2400"/>
        <p:guide pos="42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customschemas.google.com/relationships/presentationmetadata" Target="metadata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4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1200"/>
              <a:buFont typeface="Poppins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r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i="0" dirty="0">
                <a:solidFill>
                  <a:srgbClr val="040C28"/>
                </a:solidFill>
                <a:effectLst/>
                <a:latin typeface="Google Sans"/>
              </a:rPr>
              <a:t>o oxigênio do ar ambiente para os pulmões, que entra na corrente sanguínea para ajudar no bom funcionamento de nossos tecidos e órgãos</a:t>
            </a:r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. Respiramos porque precisamos captar o oxigênio.</a:t>
            </a:r>
            <a:b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</a:br>
            <a:b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</a:br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Respiração celular: A partir da utilização de nutrientes e oxigênio, </a:t>
            </a:r>
            <a:r>
              <a:rPr lang="pt-BR" b="0" i="0" dirty="0">
                <a:solidFill>
                  <a:srgbClr val="040C28"/>
                </a:solidFill>
                <a:effectLst/>
                <a:latin typeface="Google Sans"/>
              </a:rPr>
              <a:t>é gerada uma energia química chamada de trifosfato de adenosina, mais conhecida como ATP, uma molécula essencial para a realização de todas as atividades no organismo dos seres vivos</a:t>
            </a:r>
            <a:br>
              <a:rPr lang="pt-BR" b="0" i="0" dirty="0">
                <a:solidFill>
                  <a:srgbClr val="040C28"/>
                </a:solidFill>
                <a:effectLst/>
                <a:latin typeface="Google Sans"/>
              </a:rPr>
            </a:br>
            <a:br>
              <a:rPr lang="pt-BR" b="0" i="0" dirty="0">
                <a:solidFill>
                  <a:srgbClr val="040C28"/>
                </a:solidFill>
                <a:effectLst/>
                <a:latin typeface="Google Sans"/>
              </a:rPr>
            </a:br>
            <a:r>
              <a:rPr lang="pt-BR" b="0" i="0" dirty="0">
                <a:solidFill>
                  <a:srgbClr val="040C28"/>
                </a:solidFill>
                <a:effectLst/>
                <a:latin typeface="Google Sans"/>
              </a:rPr>
              <a:t>A ventilação pulmonar ajuda a expelir o resíduo do metabolismo das células que é o gás carbônico</a:t>
            </a:r>
            <a:endParaRPr dirty="0"/>
          </a:p>
        </p:txBody>
      </p:sp>
      <p:sp>
        <p:nvSpPr>
          <p:cNvPr id="182" name="Google Shape;1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Certas partículas, como poeira, fuligem, bolor, fungos, bactérias e alguns vírus, depositam-se nas vias aéreas e nas superfícies alveolares. Felizmente, </a:t>
            </a:r>
            <a:r>
              <a:rPr lang="pt-BR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 sistema respiratório possui mecanismos de defesa para sua limpeza e proteção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b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Laringe – pregas vocais</a:t>
            </a:r>
            <a:b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b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endParaRPr dirty="0"/>
          </a:p>
        </p:txBody>
      </p:sp>
      <p:sp>
        <p:nvSpPr>
          <p:cNvPr id="232" name="Google Shape;2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8233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4318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pt-BR" dirty="0"/>
              <a:t>Inspiração: Diafragma/</a:t>
            </a:r>
            <a:r>
              <a:rPr lang="pt-BR" b="1" dirty="0"/>
              <a:t>contrai</a:t>
            </a:r>
            <a:r>
              <a:rPr lang="pt-BR" dirty="0"/>
              <a:t> - </a:t>
            </a:r>
            <a:r>
              <a:rPr lang="pt-BR" b="1" dirty="0"/>
              <a:t>desce</a:t>
            </a:r>
            <a:r>
              <a:rPr lang="pt-BR" dirty="0"/>
              <a:t>. Diminui a pressão </a:t>
            </a:r>
            <a:r>
              <a:rPr lang="pt-BR" dirty="0" err="1"/>
              <a:t>intratoracica</a:t>
            </a:r>
            <a:r>
              <a:rPr lang="pt-BR" dirty="0"/>
              <a:t>. Aumenta a ventilação pulmonar. Os </a:t>
            </a:r>
            <a:r>
              <a:rPr lang="pt-BR" dirty="0" err="1"/>
              <a:t>musculos</a:t>
            </a:r>
            <a:r>
              <a:rPr lang="pt-BR" dirty="0"/>
              <a:t> intercostais expandem. O ar </a:t>
            </a:r>
            <a:r>
              <a:rPr lang="pt-BR" b="1" dirty="0"/>
              <a:t>entra</a:t>
            </a:r>
            <a:br>
              <a:rPr lang="pt-BR" dirty="0"/>
            </a:br>
            <a:r>
              <a:rPr lang="pt-BR" dirty="0"/>
              <a:t>Expiração: Diafragma </a:t>
            </a:r>
            <a:r>
              <a:rPr lang="pt-BR" u="sng" dirty="0"/>
              <a:t>relaxa</a:t>
            </a:r>
            <a:r>
              <a:rPr lang="pt-BR" dirty="0"/>
              <a:t> - </a:t>
            </a:r>
            <a:r>
              <a:rPr lang="pt-BR" u="sng" dirty="0"/>
              <a:t>sobe</a:t>
            </a:r>
            <a:r>
              <a:rPr lang="pt-BR" dirty="0"/>
              <a:t>. Aumenta a pressão intratorácica. Diminui a ventilação pulmonar. Os </a:t>
            </a:r>
            <a:r>
              <a:rPr lang="pt-BR" dirty="0" err="1"/>
              <a:t>musculos</a:t>
            </a:r>
            <a:r>
              <a:rPr lang="pt-BR" dirty="0"/>
              <a:t> intercostais relaxam. O ar </a:t>
            </a:r>
            <a:r>
              <a:rPr lang="pt-BR" u="sng" dirty="0"/>
              <a:t>saí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Lingua</a:t>
            </a:r>
            <a:r>
              <a:rPr lang="pt-BR" dirty="0"/>
              <a:t> aciona a epiglote</a:t>
            </a:r>
            <a:endParaRPr dirty="0"/>
          </a:p>
        </p:txBody>
      </p:sp>
      <p:sp>
        <p:nvSpPr>
          <p:cNvPr id="250" name="Google Shape;2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 diafragma fica associado as músculos intercostais</a:t>
            </a:r>
            <a:br>
              <a:rPr lang="pt-BR" dirty="0"/>
            </a:br>
            <a:r>
              <a:rPr lang="pt-BR" dirty="0"/>
              <a:t>Em cada um dos pulmões, observa-se a presença do hilo, local onde penetram os brônquios, as artérias pulmonares e saem as veias pulmonares.</a:t>
            </a:r>
          </a:p>
        </p:txBody>
      </p:sp>
      <p:sp>
        <p:nvSpPr>
          <p:cNvPr id="268" name="Google Shape;2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Alveolos</a:t>
            </a:r>
            <a:r>
              <a:rPr lang="pt-BR" dirty="0"/>
              <a:t> também tem membranas chamadas de pleuras</a:t>
            </a:r>
            <a:br>
              <a:rPr lang="pt-BR" dirty="0"/>
            </a:br>
            <a:r>
              <a:rPr lang="pt-BR" dirty="0"/>
              <a:t>Surfactante mantém o alvéolo aberto</a:t>
            </a:r>
            <a:br>
              <a:rPr lang="pt-BR" dirty="0"/>
            </a:br>
            <a:br>
              <a:rPr lang="pt-BR" dirty="0"/>
            </a:br>
            <a:r>
              <a:rPr lang="pt-BR" dirty="0"/>
              <a:t>"A hematose acontece quando o oxigênio proveniente da respiração pulmonar chega aos alvéolos pulmonares. Nesse local, o oxigênio difunde-se para o sangue presente nos capilares à sua volta e o gás carbônico presente no sangue dos capilares difunde-se para o interior dos alvéolos (trocas gasosas).O oxigênio que passa para o sangue entra nas hemácias e liga-se à hemoglobina, proteína que, entre outras funções, está relacionada com a cor vermelha do sangue. Ao se ligar à hemoglobina, forma-se a </a:t>
            </a:r>
            <a:r>
              <a:rPr lang="pt-BR" dirty="0" err="1"/>
              <a:t>oxi</a:t>
            </a:r>
            <a:r>
              <a:rPr lang="pt-BR" dirty="0"/>
              <a:t>-hemoglobina, que garante o transporte de oxigênio para as células. O sangue, agora oxigenado (sangue arterial), segue em direção ao coração, onde será impulsionado para o corpo</a:t>
            </a:r>
            <a:endParaRPr dirty="0"/>
          </a:p>
        </p:txBody>
      </p:sp>
      <p:sp>
        <p:nvSpPr>
          <p:cNvPr id="284" name="Google Shape;2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1200"/>
              <a:buFont typeface="Poppins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r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24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Nos nossos tecidos, o oxigênio é utilizado pelas células, transformando-se, na maioria das vezes, em gás carbônico (lembrando que o </a:t>
            </a:r>
            <a:r>
              <a:rPr lang="pt-BR" dirty="0" err="1"/>
              <a:t>gár</a:t>
            </a:r>
            <a:r>
              <a:rPr lang="pt-BR" dirty="0"/>
              <a:t> carbônico também pode vim de resíduos da célula). Esse gás entra para os capilares e pode combinar-se com a hemoglobina, formando </a:t>
            </a:r>
            <a:r>
              <a:rPr lang="pt-BR" dirty="0" err="1"/>
              <a:t>carboemoglobina</a:t>
            </a:r>
            <a:r>
              <a:rPr lang="pt-BR" dirty="0"/>
              <a:t>. Ele pode também entrar na hemácia, reagir com a água e transformar-se em ácido carbônico, que dá origem a íons H+ e bicarbonato, que posteriormente vão para o plasma, garantindo a manutenção da acidez do sangue. O sangue rico em gás carbônico é levado novamente para o coração, que o impulsiona para os pulmões. Nesse local, ocorre novamente o processo de hematose, transformando o sangue rico em gás carbônico (sangue venoso) em sangue rico em </a:t>
            </a:r>
            <a:r>
              <a:rPr lang="pt-BR" dirty="0" err="1"/>
              <a:t>oxigênio."Veja</a:t>
            </a:r>
            <a:r>
              <a:rPr lang="pt-BR" dirty="0"/>
              <a:t> mais sobre "Hematose" em: https://brasilescola.uol.com.br/biologia/hematose.htm</a:t>
            </a:r>
            <a:endParaRPr dirty="0"/>
          </a:p>
        </p:txBody>
      </p:sp>
      <p:sp>
        <p:nvSpPr>
          <p:cNvPr id="293" name="Google Shape;29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1200"/>
              <a:buFont typeface="Poppins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r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47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USE ESTA IMAGEM PARA FALAR DA ANATOMIA, APONTE AS ESTRUTURAS COM CALMA PARA OS MENINOS ENTENDEREM A LOCALIZAÇÃO DE CADA ÓRGÃO E NOME</a:t>
            </a:r>
            <a:br>
              <a:rPr lang="pt-BR" dirty="0"/>
            </a:br>
            <a:r>
              <a:rPr lang="pt-BR" dirty="0"/>
              <a:t>PARTE CONDUTORA: Conduz, umidifica e aquece. Além da parte de muco</a:t>
            </a:r>
            <a:br>
              <a:rPr lang="pt-BR" dirty="0"/>
            </a:br>
            <a:r>
              <a:rPr lang="pt-BR" dirty="0"/>
              <a:t>PARTE RESPIRATÓRIA: Troca gasosa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1200"/>
              <a:buFont typeface="Poppins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r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02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Cavidade nasal filtra o ar e aquece</a:t>
            </a:r>
            <a:endParaRPr dirty="0"/>
          </a:p>
        </p:txBody>
      </p:sp>
      <p:sp>
        <p:nvSpPr>
          <p:cNvPr id="218" name="Google Shape;2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 pulmão direito é dividido em 3 lobos (partes) e o pulmão esquerdo em 2 lobos.</a:t>
            </a:r>
            <a:br>
              <a:rPr lang="pt-BR" dirty="0"/>
            </a:br>
            <a:r>
              <a:rPr lang="pt-BR" dirty="0"/>
              <a:t>A passagem dos alvéolos para corrente sanguínea é por difusão</a:t>
            </a:r>
            <a:br>
              <a:rPr lang="pt-BR" dirty="0"/>
            </a:br>
            <a:r>
              <a:rPr lang="pt-BR" dirty="0"/>
              <a:t>a difusão é mais lenta com baixa temperatura</a:t>
            </a:r>
            <a:endParaRPr dirty="0"/>
          </a:p>
        </p:txBody>
      </p:sp>
      <p:sp>
        <p:nvSpPr>
          <p:cNvPr id="218" name="Google Shape;2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729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userDrawn="1">
  <p:cSld name="OBJECT_WITH_CAPTION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757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71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5" r:id="rId3"/>
    <p:sldLayoutId id="214748365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oodi.com.br/blog/biologia/sistema-respiratorio/#:~:text=controladores%20da%20respira%C3%A7%C3%A3o.-,Fona%C3%" TargetMode="External"/><Relationship Id="rId2" Type="http://schemas.openxmlformats.org/officeDocument/2006/relationships/hyperlink" Target="https://www.kenhub.com/pt/library/anatomia/o-nervo-olfatori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D1652498-7E2E-D01D-E203-0B8845AC4D78}"/>
              </a:ext>
            </a:extLst>
          </p:cNvPr>
          <p:cNvSpPr txBox="1"/>
          <p:nvPr/>
        </p:nvSpPr>
        <p:spPr>
          <a:xfrm>
            <a:off x="6204030" y="2932836"/>
            <a:ext cx="60999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latin typeface="Paytone One" panose="00000500000000000000" pitchFamily="2" charset="0"/>
              </a:rPr>
              <a:t>SISTEMA RESPIRATÓRIO</a:t>
            </a:r>
          </a:p>
        </p:txBody>
      </p:sp>
      <p:pic>
        <p:nvPicPr>
          <p:cNvPr id="22" name="Imagem 21" descr="Logotipo&#10;&#10;Descrição gerada automaticamente com confiança média">
            <a:extLst>
              <a:ext uri="{FF2B5EF4-FFF2-40B4-BE49-F238E27FC236}">
                <a16:creationId xmlns:a16="http://schemas.microsoft.com/office/drawing/2014/main" id="{036AF194-F24E-84D4-F9AC-5C9C4EF51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1313"/>
            <a:ext cx="6657373" cy="6657373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30A6DE45-AA86-F158-6FEF-D3790BC31CB6}"/>
              </a:ext>
            </a:extLst>
          </p:cNvPr>
          <p:cNvSpPr txBox="1"/>
          <p:nvPr/>
        </p:nvSpPr>
        <p:spPr>
          <a:xfrm>
            <a:off x="9444942" y="5173884"/>
            <a:ext cx="2294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latin typeface="Corbel" panose="020B0503020204020204" pitchFamily="34" charset="0"/>
              </a:rPr>
              <a:t>PROF. NILI</a:t>
            </a:r>
          </a:p>
        </p:txBody>
      </p:sp>
    </p:spTree>
    <p:extLst>
      <p:ext uri="{BB962C8B-B14F-4D97-AF65-F5344CB8AC3E}">
        <p14:creationId xmlns:p14="http://schemas.microsoft.com/office/powerpoint/2010/main" val="1344249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ientistas descobrem por que as pessoas cutucam o nariz e comem o ranho -  Super Viral">
            <a:extLst>
              <a:ext uri="{FF2B5EF4-FFF2-40B4-BE49-F238E27FC236}">
                <a16:creationId xmlns:a16="http://schemas.microsoft.com/office/drawing/2014/main" id="{0771CCF6-141C-CF75-B3BB-75CA3AC7D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3" b="97917" l="10000" r="90000">
                        <a14:foregroundMark x1="31719" y1="47500" x2="22109" y2="3194"/>
                        <a14:foregroundMark x1="22109" y1="3194" x2="44141" y2="2222"/>
                        <a14:foregroundMark x1="44141" y1="2222" x2="66797" y2="2639"/>
                        <a14:foregroundMark x1="66797" y1="2639" x2="71875" y2="20139"/>
                        <a14:foregroundMark x1="71875" y1="20139" x2="68672" y2="54444"/>
                        <a14:foregroundMark x1="68672" y1="54444" x2="71094" y2="73056"/>
                        <a14:foregroundMark x1="77444" y1="80342" x2="82109" y2="85694"/>
                        <a14:foregroundMark x1="71094" y1="73056" x2="75027" y2="77569"/>
                        <a14:foregroundMark x1="82109" y1="85694" x2="84453" y2="94722"/>
                        <a14:foregroundMark x1="84453" y1="94722" x2="88125" y2="98333"/>
                        <a14:foregroundMark x1="88125" y1="98333" x2="21776" y2="97922"/>
                        <a14:foregroundMark x1="26940" y1="83874" x2="31563" y2="72917"/>
                        <a14:foregroundMark x1="33365" y1="60694" x2="33672" y2="58611"/>
                        <a14:foregroundMark x1="31563" y1="72917" x2="33365" y2="60694"/>
                        <a14:foregroundMark x1="33376" y1="56667" x2="32109" y2="48333"/>
                        <a14:foregroundMark x1="33439" y1="57083" x2="33376" y2="56667"/>
                        <a14:foregroundMark x1="33503" y1="57500" x2="33439" y2="57083"/>
                        <a14:foregroundMark x1="33588" y1="58056" x2="33503" y2="57500"/>
                        <a14:foregroundMark x1="33672" y1="58611" x2="33588" y2="58056"/>
                        <a14:foregroundMark x1="32109" y1="48333" x2="31484" y2="46667"/>
                        <a14:foregroundMark x1="23672" y1="3750" x2="42344" y2="2917"/>
                        <a14:foregroundMark x1="42344" y1="2917" x2="56094" y2="3194"/>
                        <a14:foregroundMark x1="56094" y1="3194" x2="68203" y2="0"/>
                        <a14:foregroundMark x1="68203" y1="0" x2="70000" y2="6806"/>
                        <a14:foregroundMark x1="70000" y1="6806" x2="69922" y2="10000"/>
                        <a14:foregroundMark x1="22422" y1="694" x2="32031" y2="556"/>
                        <a14:foregroundMark x1="32031" y1="556" x2="44844" y2="1528"/>
                        <a14:foregroundMark x1="44844" y1="1528" x2="67891" y2="833"/>
                        <a14:foregroundMark x1="67891" y1="833" x2="70078" y2="2222"/>
                        <a14:backgroundMark x1="33672" y1="57500" x2="33672" y2="57500"/>
                        <a14:backgroundMark x1="33672" y1="57500" x2="33672" y2="57500"/>
                        <a14:backgroundMark x1="33828" y1="58056" x2="33828" y2="58056"/>
                        <a14:backgroundMark x1="33828" y1="58056" x2="33828" y2="58056"/>
                        <a14:backgroundMark x1="33359" y1="56667" x2="33359" y2="56667"/>
                        <a14:backgroundMark x1="33359" y1="56667" x2="33359" y2="56667"/>
                        <a14:backgroundMark x1="34219" y1="56944" x2="34219" y2="56944"/>
                        <a14:backgroundMark x1="34219" y1="56944" x2="34219" y2="56944"/>
                        <a14:backgroundMark x1="32969" y1="57083" x2="32969" y2="57083"/>
                        <a14:backgroundMark x1="32969" y1="57083" x2="32969" y2="57083"/>
                        <a14:backgroundMark x1="33594" y1="60694" x2="33594" y2="60694"/>
                        <a14:backgroundMark x1="33594" y1="60694" x2="33594" y2="60694"/>
                        <a14:backgroundMark x1="33672" y1="60417" x2="33047" y2="56389"/>
                        <a14:backgroundMark x1="20547" y1="99583" x2="26719" y2="84861"/>
                        <a14:backgroundMark x1="77969" y1="82500" x2="75078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908" y="4276280"/>
            <a:ext cx="6348228" cy="357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" name="Google Shape;234;p8"/>
          <p:cNvSpPr txBox="1">
            <a:spLocks noGrp="1"/>
          </p:cNvSpPr>
          <p:nvPr>
            <p:ph type="title" idx="4294967295"/>
          </p:nvPr>
        </p:nvSpPr>
        <p:spPr>
          <a:xfrm>
            <a:off x="518160" y="2142446"/>
            <a:ext cx="5730875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>
              <a:buClr>
                <a:srgbClr val="FFFFFF"/>
              </a:buClr>
              <a:buSzPts val="2800"/>
            </a:pPr>
            <a:r>
              <a:rPr lang="en-US" sz="3400" dirty="0">
                <a:latin typeface="Paytone One" panose="00000500000000000000" pitchFamily="2" charset="0"/>
              </a:rPr>
              <a:t>PRINCIPAIS FUNÇÕES DO SISTEMA RESPIRATÓRIO</a:t>
            </a:r>
            <a:endParaRPr sz="3400" dirty="0">
              <a:latin typeface="Paytone One" panose="00000500000000000000" pitchFamily="2" charset="0"/>
            </a:endParaRPr>
          </a:p>
        </p:txBody>
      </p:sp>
      <p:sp>
        <p:nvSpPr>
          <p:cNvPr id="235" name="Google Shape;235;p8"/>
          <p:cNvSpPr txBox="1">
            <a:spLocks noGrp="1"/>
          </p:cNvSpPr>
          <p:nvPr>
            <p:ph type="body" idx="4294967295"/>
          </p:nvPr>
        </p:nvSpPr>
        <p:spPr>
          <a:xfrm>
            <a:off x="6789738" y="384175"/>
            <a:ext cx="6756400" cy="38227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215900" indent="0">
              <a:spcBef>
                <a:spcPts val="0"/>
              </a:spcBef>
              <a:buSzPts val="2000"/>
              <a:buNone/>
            </a:pPr>
            <a:r>
              <a:rPr lang="en-US" sz="3000" dirty="0">
                <a:latin typeface="Corbel" panose="020B0503020204020204" pitchFamily="34" charset="0"/>
              </a:rPr>
              <a:t>-</a:t>
            </a:r>
            <a:r>
              <a:rPr lang="en-US" sz="3000" dirty="0" err="1">
                <a:latin typeface="Corbel" panose="020B0503020204020204" pitchFamily="34" charset="0"/>
              </a:rPr>
              <a:t>Captar</a:t>
            </a:r>
            <a:r>
              <a:rPr lang="en-US" sz="3000" dirty="0">
                <a:latin typeface="Corbel" panose="020B0503020204020204" pitchFamily="34" charset="0"/>
              </a:rPr>
              <a:t> o </a:t>
            </a:r>
            <a:r>
              <a:rPr lang="en-US" sz="3000" dirty="0" err="1">
                <a:latin typeface="Corbel" panose="020B0503020204020204" pitchFamily="34" charset="0"/>
              </a:rPr>
              <a:t>oxigênio</a:t>
            </a:r>
            <a:br>
              <a:rPr lang="en-US" sz="3000" dirty="0">
                <a:latin typeface="Corbel" panose="020B0503020204020204" pitchFamily="34" charset="0"/>
              </a:rPr>
            </a:br>
            <a:r>
              <a:rPr lang="en-US" sz="3000" dirty="0">
                <a:latin typeface="Corbel" panose="020B0503020204020204" pitchFamily="34" charset="0"/>
              </a:rPr>
              <a:t>-</a:t>
            </a:r>
            <a:r>
              <a:rPr lang="en-US" sz="3000" dirty="0" err="1">
                <a:latin typeface="Corbel" panose="020B0503020204020204" pitchFamily="34" charset="0"/>
              </a:rPr>
              <a:t>Permitir</a:t>
            </a:r>
            <a:r>
              <a:rPr lang="en-US" sz="3000" dirty="0">
                <a:latin typeface="Corbel" panose="020B0503020204020204" pitchFamily="34" charset="0"/>
              </a:rPr>
              <a:t> as </a:t>
            </a:r>
            <a:r>
              <a:rPr lang="en-US" sz="3000" dirty="0" err="1">
                <a:latin typeface="Corbel" panose="020B0503020204020204" pitchFamily="34" charset="0"/>
              </a:rPr>
              <a:t>trocas</a:t>
            </a:r>
            <a:r>
              <a:rPr lang="en-US" sz="3000" dirty="0">
                <a:latin typeface="Corbel" panose="020B0503020204020204" pitchFamily="34" charset="0"/>
              </a:rPr>
              <a:t> </a:t>
            </a:r>
            <a:r>
              <a:rPr lang="en-US" sz="3000" dirty="0" err="1">
                <a:latin typeface="Corbel" panose="020B0503020204020204" pitchFamily="34" charset="0"/>
              </a:rPr>
              <a:t>gasosas</a:t>
            </a:r>
            <a:r>
              <a:rPr lang="en-US" sz="3000" dirty="0">
                <a:latin typeface="Corbel" panose="020B0503020204020204" pitchFamily="34" charset="0"/>
              </a:rPr>
              <a:t> </a:t>
            </a:r>
            <a:br>
              <a:rPr lang="en-US" sz="3000" dirty="0">
                <a:latin typeface="Corbel" panose="020B0503020204020204" pitchFamily="34" charset="0"/>
              </a:rPr>
            </a:br>
            <a:r>
              <a:rPr lang="en-US" sz="3000" dirty="0">
                <a:latin typeface="Corbel" panose="020B0503020204020204" pitchFamily="34" charset="0"/>
              </a:rPr>
              <a:t>(co2 </a:t>
            </a:r>
            <a:r>
              <a:rPr lang="en-US" sz="3000" dirty="0" err="1">
                <a:latin typeface="Corbel" panose="020B0503020204020204" pitchFamily="34" charset="0"/>
              </a:rPr>
              <a:t>por</a:t>
            </a:r>
            <a:r>
              <a:rPr lang="en-US" sz="3000" dirty="0">
                <a:latin typeface="Corbel" panose="020B0503020204020204" pitchFamily="34" charset="0"/>
              </a:rPr>
              <a:t> o2)</a:t>
            </a:r>
            <a:br>
              <a:rPr lang="en-US" sz="3000" dirty="0">
                <a:latin typeface="Corbel" panose="020B0503020204020204" pitchFamily="34" charset="0"/>
              </a:rPr>
            </a:br>
            <a:r>
              <a:rPr lang="en-US" sz="3000" dirty="0">
                <a:latin typeface="Corbel" panose="020B0503020204020204" pitchFamily="34" charset="0"/>
              </a:rPr>
              <a:t>-Auxiliar no </a:t>
            </a:r>
            <a:r>
              <a:rPr lang="en-US" sz="3000" dirty="0" err="1">
                <a:latin typeface="Corbel" panose="020B0503020204020204" pitchFamily="34" charset="0"/>
              </a:rPr>
              <a:t>controle</a:t>
            </a:r>
            <a:r>
              <a:rPr lang="en-US" sz="3000" dirty="0">
                <a:latin typeface="Corbel" panose="020B0503020204020204" pitchFamily="34" charset="0"/>
              </a:rPr>
              <a:t> do PH </a:t>
            </a:r>
            <a:r>
              <a:rPr lang="en-US" sz="3000" dirty="0" err="1">
                <a:latin typeface="Corbel" panose="020B0503020204020204" pitchFamily="34" charset="0"/>
              </a:rPr>
              <a:t>sanguíneo</a:t>
            </a:r>
            <a:r>
              <a:rPr lang="en-US" sz="3000" dirty="0">
                <a:latin typeface="Corbel" panose="020B0503020204020204" pitchFamily="34" charset="0"/>
              </a:rPr>
              <a:t>.</a:t>
            </a:r>
            <a:br>
              <a:rPr lang="en-US" sz="3000" dirty="0">
                <a:latin typeface="Corbel" panose="020B0503020204020204" pitchFamily="34" charset="0"/>
              </a:rPr>
            </a:br>
            <a:r>
              <a:rPr lang="en-US" sz="3000" dirty="0">
                <a:latin typeface="Corbel" panose="020B0503020204020204" pitchFamily="34" charset="0"/>
              </a:rPr>
              <a:t>-</a:t>
            </a:r>
            <a:r>
              <a:rPr lang="en-US" sz="3000" dirty="0" err="1">
                <a:latin typeface="Corbel" panose="020B0503020204020204" pitchFamily="34" charset="0"/>
              </a:rPr>
              <a:t>Filtração</a:t>
            </a:r>
            <a:r>
              <a:rPr lang="en-US" sz="3000" dirty="0">
                <a:latin typeface="Corbel" panose="020B0503020204020204" pitchFamily="34" charset="0"/>
              </a:rPr>
              <a:t> do </a:t>
            </a:r>
            <a:r>
              <a:rPr lang="en-US" sz="3000" dirty="0" err="1">
                <a:latin typeface="Corbel" panose="020B0503020204020204" pitchFamily="34" charset="0"/>
              </a:rPr>
              <a:t>ar</a:t>
            </a:r>
            <a:br>
              <a:rPr lang="en-US" sz="3000" dirty="0">
                <a:latin typeface="Corbel" panose="020B0503020204020204" pitchFamily="34" charset="0"/>
              </a:rPr>
            </a:br>
            <a:r>
              <a:rPr lang="en-US" sz="3000" dirty="0">
                <a:latin typeface="Corbel" panose="020B0503020204020204" pitchFamily="34" charset="0"/>
              </a:rPr>
              <a:t>-</a:t>
            </a:r>
            <a:r>
              <a:rPr lang="en-US" sz="3000" dirty="0" err="1">
                <a:latin typeface="Corbel" panose="020B0503020204020204" pitchFamily="34" charset="0"/>
              </a:rPr>
              <a:t>Receptores</a:t>
            </a:r>
            <a:r>
              <a:rPr lang="en-US" sz="3000" dirty="0">
                <a:latin typeface="Corbel" panose="020B0503020204020204" pitchFamily="34" charset="0"/>
              </a:rPr>
              <a:t> do </a:t>
            </a:r>
            <a:r>
              <a:rPr lang="en-US" sz="3000" dirty="0" err="1">
                <a:latin typeface="Corbel" panose="020B0503020204020204" pitchFamily="34" charset="0"/>
              </a:rPr>
              <a:t>olfato</a:t>
            </a:r>
            <a:br>
              <a:rPr lang="en-US" sz="3000" dirty="0">
                <a:latin typeface="Corbel" panose="020B0503020204020204" pitchFamily="34" charset="0"/>
              </a:rPr>
            </a:br>
            <a:r>
              <a:rPr lang="en-US" sz="3000" dirty="0">
                <a:latin typeface="Corbel" panose="020B0503020204020204" pitchFamily="34" charset="0"/>
              </a:rPr>
              <a:t>-</a:t>
            </a:r>
            <a:r>
              <a:rPr lang="en-US" sz="3000" dirty="0" err="1">
                <a:latin typeface="Corbel" panose="020B0503020204020204" pitchFamily="34" charset="0"/>
              </a:rPr>
              <a:t>Emitir</a:t>
            </a:r>
            <a:r>
              <a:rPr lang="en-US" sz="3000" dirty="0">
                <a:latin typeface="Corbel" panose="020B0503020204020204" pitchFamily="34" charset="0"/>
              </a:rPr>
              <a:t> sons</a:t>
            </a:r>
            <a:endParaRPr sz="3000" dirty="0">
              <a:latin typeface="Corbel" panose="020B0503020204020204" pitchFamily="34" charset="0"/>
            </a:endParaRPr>
          </a:p>
        </p:txBody>
      </p:sp>
      <p:pic>
        <p:nvPicPr>
          <p:cNvPr id="236" name="Google Shape;236;p8" descr="Imagem relacionada"/>
          <p:cNvPicPr preferRelativeResize="0"/>
          <p:nvPr/>
        </p:nvPicPr>
        <p:blipFill rotWithShape="1">
          <a:blip r:embed="rId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7725778" y="4573588"/>
            <a:ext cx="5820360" cy="304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Homem segurando um microfone&#10;&#10;Descrição gerada automaticamente com confiança média">
            <a:extLst>
              <a:ext uri="{FF2B5EF4-FFF2-40B4-BE49-F238E27FC236}">
                <a16:creationId xmlns:a16="http://schemas.microsoft.com/office/drawing/2014/main" id="{866C849E-60F2-B050-AA88-427EF59BB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3022" y="2518243"/>
            <a:ext cx="5731350" cy="57313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"/>
          <p:cNvSpPr txBox="1">
            <a:spLocks noGrp="1"/>
          </p:cNvSpPr>
          <p:nvPr>
            <p:ph type="title" idx="4294967295"/>
          </p:nvPr>
        </p:nvSpPr>
        <p:spPr>
          <a:xfrm>
            <a:off x="7480495" y="359937"/>
            <a:ext cx="5730875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>
              <a:buClr>
                <a:srgbClr val="FFFFFF"/>
              </a:buClr>
              <a:buSzPts val="2800"/>
            </a:pPr>
            <a:r>
              <a:rPr lang="en-US" sz="3400" dirty="0">
                <a:latin typeface="Paytone One" panose="00000500000000000000" pitchFamily="2" charset="0"/>
              </a:rPr>
              <a:t>PRINCIPAIS FUNÇÕES DO SISTEMA RESPIRATÓRIO</a:t>
            </a:r>
            <a:endParaRPr sz="3400" dirty="0">
              <a:latin typeface="Paytone One" panose="00000500000000000000" pitchFamily="2" charset="0"/>
            </a:endParaRPr>
          </a:p>
        </p:txBody>
      </p:sp>
      <p:pic>
        <p:nvPicPr>
          <p:cNvPr id="2" name="Google Shape;240;p8">
            <a:extLst>
              <a:ext uri="{FF2B5EF4-FFF2-40B4-BE49-F238E27FC236}">
                <a16:creationId xmlns:a16="http://schemas.microsoft.com/office/drawing/2014/main" id="{F6C36E1B-B180-E5B3-C10C-EA61521F11D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148" y="508428"/>
            <a:ext cx="5224492" cy="40784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C6B3258-E662-13A7-6122-ED4E02A1FB02}"/>
              </a:ext>
            </a:extLst>
          </p:cNvPr>
          <p:cNvSpPr txBox="1"/>
          <p:nvPr/>
        </p:nvSpPr>
        <p:spPr>
          <a:xfrm>
            <a:off x="653098" y="4803248"/>
            <a:ext cx="54892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dirty="0">
                <a:latin typeface="Corbel" panose="020B0503020204020204" pitchFamily="34" charset="0"/>
              </a:rPr>
              <a:t>Proteção contra </a:t>
            </a:r>
            <a:r>
              <a:rPr lang="pt-BR" sz="1600" b="0" i="0" dirty="0">
                <a:solidFill>
                  <a:srgbClr val="202124"/>
                </a:solidFill>
                <a:effectLst/>
                <a:latin typeface="Corbel" panose="020B0503020204020204" pitchFamily="34" charset="0"/>
              </a:rPr>
              <a:t>poeira, fuligem, bolor, fungos, bactérias e alguns vírus. Através dos</a:t>
            </a:r>
            <a:r>
              <a:rPr lang="pt-BR" sz="1600" b="0" i="0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 </a:t>
            </a:r>
            <a:r>
              <a:rPr lang="pt-BR" sz="1600" b="1" i="0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cílios,</a:t>
            </a:r>
            <a:r>
              <a:rPr lang="pt-BR" sz="1600" b="0" i="0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 minúsculas projeções musculares parecidas com </a:t>
            </a:r>
            <a:r>
              <a:rPr lang="pt-BR" sz="1600" dirty="0">
                <a:latin typeface="Corbel" panose="020B0503020204020204" pitchFamily="34" charset="0"/>
              </a:rPr>
              <a:t>fios de cabelo. </a:t>
            </a:r>
            <a:r>
              <a:rPr lang="pt-BR" sz="1600" b="0" i="0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Os cílios impelem uma camada fluida de muco que recobre as vias aéreas.</a:t>
            </a:r>
            <a:br>
              <a:rPr lang="pt-BR" sz="1600" b="0" i="0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</a:br>
            <a:endParaRPr lang="pt-BR" sz="1600" b="0" i="0" dirty="0">
              <a:solidFill>
                <a:srgbClr val="000000"/>
              </a:solidFill>
              <a:effectLst/>
              <a:latin typeface="Corbel" panose="020B0503020204020204" pitchFamily="34" charset="0"/>
            </a:endParaRPr>
          </a:p>
          <a:p>
            <a:pPr algn="l"/>
            <a:r>
              <a:rPr lang="pt-BR" sz="1600" b="0" i="0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A </a:t>
            </a:r>
            <a:r>
              <a:rPr lang="pt-BR" sz="1600" b="1" i="0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camada de muco</a:t>
            </a:r>
            <a:r>
              <a:rPr lang="pt-BR" sz="1600" b="0" i="0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 captura patógenos (micro-organismos potencialmente infecciosos) e outras partículas, evitando que cheguem aos pulmões.</a:t>
            </a:r>
          </a:p>
          <a:p>
            <a:br>
              <a:rPr lang="pt-BR" sz="1600" dirty="0">
                <a:latin typeface="Corbel" panose="020B0503020204020204" pitchFamily="34" charset="0"/>
              </a:rPr>
            </a:br>
            <a:r>
              <a:rPr lang="pt-BR" sz="1600" dirty="0">
                <a:latin typeface="Corbel" panose="020B0503020204020204" pitchFamily="34" charset="0"/>
              </a:rPr>
              <a:t>TEC. EPITELIAL PSEUDOESTRATIFICADO</a:t>
            </a:r>
            <a:br>
              <a:rPr lang="pt-BR" sz="1600" dirty="0">
                <a:latin typeface="Corbel" panose="020B0503020204020204" pitchFamily="34" charset="0"/>
              </a:rPr>
            </a:br>
            <a:r>
              <a:rPr lang="pt-BR" sz="1600" dirty="0">
                <a:latin typeface="Corbel" panose="020B0503020204020204" pitchFamily="34" charset="0"/>
              </a:rPr>
              <a:t>células caliciformes (produz o muco)</a:t>
            </a:r>
          </a:p>
        </p:txBody>
      </p:sp>
      <p:pic>
        <p:nvPicPr>
          <p:cNvPr id="5" name="Google Shape;239;p8" descr="Resultado de imagem para fonacao laringe">
            <a:extLst>
              <a:ext uri="{FF2B5EF4-FFF2-40B4-BE49-F238E27FC236}">
                <a16:creationId xmlns:a16="http://schemas.microsoft.com/office/drawing/2014/main" id="{41FCDBA6-C33A-0C9B-F9CB-0E8CF430995F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r="8" b="18905"/>
          <a:stretch/>
        </p:blipFill>
        <p:spPr>
          <a:xfrm>
            <a:off x="6905797" y="1071137"/>
            <a:ext cx="5730875" cy="33074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DCCE1AB-515D-3388-9290-BF306EDABB23}"/>
              </a:ext>
            </a:extLst>
          </p:cNvPr>
          <p:cNvSpPr txBox="1"/>
          <p:nvPr/>
        </p:nvSpPr>
        <p:spPr>
          <a:xfrm>
            <a:off x="7673596" y="4803248"/>
            <a:ext cx="4770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0" i="0" dirty="0">
                <a:solidFill>
                  <a:srgbClr val="121416"/>
                </a:solidFill>
                <a:effectLst/>
                <a:latin typeface="Corbel" panose="020B0503020204020204" pitchFamily="34" charset="0"/>
              </a:rPr>
              <a:t>A produção de sons pelo movimento do ar nas cordas vocais é chamada </a:t>
            </a:r>
            <a:r>
              <a:rPr lang="pt-BR" sz="1600" b="1" i="0" dirty="0">
                <a:solidFill>
                  <a:srgbClr val="121416"/>
                </a:solidFill>
                <a:effectLst/>
                <a:latin typeface="Corbel" panose="020B0503020204020204" pitchFamily="34" charset="0"/>
              </a:rPr>
              <a:t>fonação</a:t>
            </a:r>
            <a:r>
              <a:rPr lang="pt-BR" sz="1600" b="0" i="0" dirty="0">
                <a:solidFill>
                  <a:srgbClr val="121416"/>
                </a:solidFill>
                <a:effectLst/>
                <a:latin typeface="Corbel" panose="020B0503020204020204" pitchFamily="34" charset="0"/>
              </a:rPr>
              <a:t>. A fala e o canto, entre outros sons, são produzidos pelo controle do </a:t>
            </a:r>
            <a:r>
              <a:rPr lang="pt-BR" sz="1600" b="1" i="0" dirty="0">
                <a:solidFill>
                  <a:srgbClr val="121416"/>
                </a:solidFill>
                <a:effectLst/>
                <a:latin typeface="Corbel" panose="020B0503020204020204" pitchFamily="34" charset="0"/>
              </a:rPr>
              <a:t>sistema nervoso</a:t>
            </a:r>
            <a:r>
              <a:rPr lang="pt-BR" sz="1600" b="0" i="0" dirty="0">
                <a:solidFill>
                  <a:srgbClr val="121416"/>
                </a:solidFill>
                <a:effectLst/>
                <a:latin typeface="Corbel" panose="020B0503020204020204" pitchFamily="34" charset="0"/>
              </a:rPr>
              <a:t> sobre os músculos responsáveis pela respiração, causando o fluxo de ar através das </a:t>
            </a:r>
            <a:r>
              <a:rPr lang="pt-BR" sz="1600" b="1" i="0" dirty="0">
                <a:solidFill>
                  <a:srgbClr val="121416"/>
                </a:solidFill>
                <a:effectLst/>
                <a:latin typeface="Corbel" panose="020B0503020204020204" pitchFamily="34" charset="0"/>
              </a:rPr>
              <a:t>´pregas vocais</a:t>
            </a:r>
            <a:r>
              <a:rPr lang="pt-BR" sz="1600" b="0" i="0" dirty="0">
                <a:solidFill>
                  <a:srgbClr val="121416"/>
                </a:solidFill>
                <a:effectLst/>
                <a:latin typeface="Corbel" panose="020B0503020204020204" pitchFamily="34" charset="0"/>
              </a:rPr>
              <a:t> e da boca</a:t>
            </a:r>
            <a:endParaRPr lang="pt-BR" sz="1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25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"/>
          <p:cNvSpPr txBox="1">
            <a:spLocks noGrp="1"/>
          </p:cNvSpPr>
          <p:nvPr>
            <p:ph type="title" idx="4294967295"/>
          </p:nvPr>
        </p:nvSpPr>
        <p:spPr>
          <a:xfrm>
            <a:off x="167640" y="6537960"/>
            <a:ext cx="5730875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>
              <a:buClr>
                <a:srgbClr val="FFFFFF"/>
              </a:buClr>
              <a:buSzPts val="2800"/>
            </a:pPr>
            <a:r>
              <a:rPr lang="en-US" sz="3400" dirty="0">
                <a:latin typeface="Paytone One" panose="00000500000000000000" pitchFamily="2" charset="0"/>
              </a:rPr>
              <a:t>PRINCIPAIS FUNÇÕES DO SISTEMA RESPIRATÓRIO</a:t>
            </a:r>
            <a:endParaRPr sz="3400" dirty="0">
              <a:latin typeface="Paytone One" panose="00000500000000000000" pitchFamily="2" charset="0"/>
            </a:endParaRPr>
          </a:p>
        </p:txBody>
      </p:sp>
      <p:pic>
        <p:nvPicPr>
          <p:cNvPr id="3" name="Picture 6" descr="Olfato - Toda Matéria">
            <a:extLst>
              <a:ext uri="{FF2B5EF4-FFF2-40B4-BE49-F238E27FC236}">
                <a16:creationId xmlns:a16="http://schemas.microsoft.com/office/drawing/2014/main" id="{03DB4E26-C781-2F7C-DDAE-34955D501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119" y="155172"/>
            <a:ext cx="7792019" cy="730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2A4565B-87E0-D2F3-9064-F62E9648F495}"/>
              </a:ext>
            </a:extLst>
          </p:cNvPr>
          <p:cNvSpPr txBox="1"/>
          <p:nvPr/>
        </p:nvSpPr>
        <p:spPr>
          <a:xfrm>
            <a:off x="618608" y="961298"/>
            <a:ext cx="468454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Quando inspiramos algo as moléculas vem junto com o ar e são recepcionadas por quimiorreceptores ao</a:t>
            </a:r>
            <a:r>
              <a:rPr lang="pt-BR" sz="1600" b="0" i="0" dirty="0">
                <a:solidFill>
                  <a:schemeClr val="tx1">
                    <a:lumMod val="50000"/>
                  </a:schemeClr>
                </a:solidFill>
                <a:effectLst/>
                <a:latin typeface="Corbel" panose="020B0503020204020204" pitchFamily="34" charset="0"/>
              </a:rPr>
              <a:t> atingirem esses prolongamentos, impulsos nervosos são gerados e transmitidos até o corpo celular da célula olfativa, onde serão transmitidos a seus axônios que se comunicam com o bulbo olfativo, fazendo com que o nosso cérebro interprete-os e nos dê a sensação de </a:t>
            </a:r>
            <a:r>
              <a:rPr lang="pt-BR" sz="1600" b="1" i="0" dirty="0">
                <a:solidFill>
                  <a:schemeClr val="tx1">
                    <a:lumMod val="50000"/>
                  </a:schemeClr>
                </a:solidFill>
                <a:effectLst/>
                <a:latin typeface="Corbel" panose="020B0503020204020204" pitchFamily="34" charset="0"/>
              </a:rPr>
              <a:t>cheiro</a:t>
            </a:r>
            <a:r>
              <a:rPr lang="pt-BR" sz="1600" b="0" i="0" dirty="0">
                <a:solidFill>
                  <a:schemeClr val="tx1">
                    <a:lumMod val="50000"/>
                  </a:schemeClr>
                </a:solidFill>
                <a:effectLst/>
                <a:latin typeface="Corbel" panose="020B0503020204020204" pitchFamily="34" charset="0"/>
              </a:rPr>
              <a:t>.</a:t>
            </a:r>
            <a:r>
              <a:rPr lang="pt-BR" sz="16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.</a:t>
            </a:r>
            <a:br>
              <a:rPr lang="pt-BR" sz="16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</a:br>
            <a:br>
              <a:rPr lang="pt-BR" sz="16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</a:br>
            <a:r>
              <a:rPr lang="pt-BR" sz="16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O nervo olfatório é o primeiro dos 12 nervos cranianos é responsável pelo nosso sentido do olfato. </a:t>
            </a:r>
            <a:br>
              <a:rPr lang="pt-BR" sz="16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</a:br>
            <a:br>
              <a:rPr lang="pt-BR" sz="16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</a:br>
            <a:r>
              <a:rPr lang="pt-BR" sz="16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A Informação do odor origina-se no epitélio da cavidade nasal e é transportada para o cérebro através de componentes do nervo olfatório </a:t>
            </a:r>
            <a:r>
              <a:rPr lang="pt-BR" sz="1600" b="0" i="0" dirty="0">
                <a:solidFill>
                  <a:schemeClr val="tx1">
                    <a:lumMod val="50000"/>
                  </a:schemeClr>
                </a:solidFill>
                <a:effectLst/>
                <a:latin typeface="Corbel" panose="020B0503020204020204" pitchFamily="34" charset="0"/>
              </a:rPr>
              <a:t>e da via olfativa.</a:t>
            </a:r>
          </a:p>
          <a:p>
            <a:endParaRPr lang="pt-BR" sz="1600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</a:endParaRPr>
          </a:p>
          <a:p>
            <a:r>
              <a:rPr lang="pt-BR" sz="16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Uma curiosidade é que esse sentido trabalha em conjunto com a gustação (paladar)</a:t>
            </a:r>
          </a:p>
        </p:txBody>
      </p:sp>
    </p:spTree>
    <p:extLst>
      <p:ext uri="{BB962C8B-B14F-4D97-AF65-F5344CB8AC3E}">
        <p14:creationId xmlns:p14="http://schemas.microsoft.com/office/powerpoint/2010/main" val="1119068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"/>
          <p:cNvSpPr txBox="1">
            <a:spLocks noGrp="1"/>
          </p:cNvSpPr>
          <p:nvPr>
            <p:ph type="title" idx="4294967295"/>
          </p:nvPr>
        </p:nvSpPr>
        <p:spPr>
          <a:xfrm>
            <a:off x="2726083" y="18255"/>
            <a:ext cx="8877300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>
              <a:buClr>
                <a:srgbClr val="FFFFFF"/>
              </a:buClr>
              <a:buSzPts val="4000"/>
            </a:pPr>
            <a:r>
              <a:rPr lang="en-US" sz="3400" dirty="0" err="1">
                <a:latin typeface="Paytone One" panose="00000500000000000000" pitchFamily="2" charset="0"/>
              </a:rPr>
              <a:t>Movimentos</a:t>
            </a:r>
            <a:r>
              <a:rPr lang="en-US" sz="3400" dirty="0">
                <a:latin typeface="Paytone One" panose="00000500000000000000" pitchFamily="2" charset="0"/>
              </a:rPr>
              <a:t> da </a:t>
            </a:r>
            <a:r>
              <a:rPr lang="en-US" sz="3400" dirty="0" err="1">
                <a:latin typeface="Paytone One" panose="00000500000000000000" pitchFamily="2" charset="0"/>
              </a:rPr>
              <a:t>ventilação</a:t>
            </a:r>
            <a:r>
              <a:rPr lang="en-US" sz="3400" dirty="0">
                <a:latin typeface="Paytone One" panose="00000500000000000000" pitchFamily="2" charset="0"/>
              </a:rPr>
              <a:t> </a:t>
            </a:r>
            <a:r>
              <a:rPr lang="en-US" sz="3400" dirty="0" err="1">
                <a:latin typeface="Paytone One" panose="00000500000000000000" pitchFamily="2" charset="0"/>
              </a:rPr>
              <a:t>pulmonar</a:t>
            </a:r>
            <a:endParaRPr sz="3400" dirty="0">
              <a:latin typeface="Paytone One" panose="00000500000000000000" pitchFamily="2" charset="0"/>
            </a:endParaRPr>
          </a:p>
        </p:txBody>
      </p:sp>
      <p:sp>
        <p:nvSpPr>
          <p:cNvPr id="246" name="Google Shape;246;p9"/>
          <p:cNvSpPr txBox="1">
            <a:spLocks noGrp="1"/>
          </p:cNvSpPr>
          <p:nvPr>
            <p:ph type="body" idx="4294967295"/>
          </p:nvPr>
        </p:nvSpPr>
        <p:spPr>
          <a:xfrm rot="5400000">
            <a:off x="9363075" y="3611563"/>
            <a:ext cx="4183063" cy="1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625475" indent="-409575">
              <a:spcBef>
                <a:spcPts val="0"/>
              </a:spcBef>
              <a:buSzPts val="2400"/>
            </a:pPr>
            <a:r>
              <a:rPr lang="en-US" sz="2400" dirty="0" err="1">
                <a:solidFill>
                  <a:schemeClr val="dk2"/>
                </a:solidFill>
                <a:latin typeface="Corbel" panose="020B0503020204020204" pitchFamily="34" charset="0"/>
              </a:rPr>
              <a:t>Inspiração</a:t>
            </a:r>
            <a:r>
              <a:rPr lang="en-US" sz="2400" dirty="0">
                <a:solidFill>
                  <a:schemeClr val="dk2"/>
                </a:solidFill>
                <a:latin typeface="Corbel" panose="020B0503020204020204" pitchFamily="34" charset="0"/>
              </a:rPr>
              <a:t>: Entrada de </a:t>
            </a:r>
            <a:r>
              <a:rPr lang="en-US" sz="2400" dirty="0" err="1">
                <a:solidFill>
                  <a:schemeClr val="dk2"/>
                </a:solidFill>
                <a:latin typeface="Corbel" panose="020B0503020204020204" pitchFamily="34" charset="0"/>
              </a:rPr>
              <a:t>ar</a:t>
            </a:r>
            <a:endParaRPr sz="2400" dirty="0">
              <a:solidFill>
                <a:schemeClr val="dk2"/>
              </a:solidFill>
              <a:latin typeface="Corbel" panose="020B0503020204020204" pitchFamily="34" charset="0"/>
            </a:endParaRPr>
          </a:p>
          <a:p>
            <a:pPr marL="625475" indent="-409575">
              <a:buSzPts val="2400"/>
            </a:pPr>
            <a:r>
              <a:rPr lang="en-US" sz="2400" dirty="0" err="1">
                <a:solidFill>
                  <a:schemeClr val="dk2"/>
                </a:solidFill>
                <a:latin typeface="Corbel" panose="020B0503020204020204" pitchFamily="34" charset="0"/>
              </a:rPr>
              <a:t>Expiração</a:t>
            </a:r>
            <a:r>
              <a:rPr lang="en-US" sz="2400" dirty="0">
                <a:solidFill>
                  <a:schemeClr val="dk2"/>
                </a:solidFill>
                <a:latin typeface="Corbel" panose="020B0503020204020204" pitchFamily="34" charset="0"/>
              </a:rPr>
              <a:t>: </a:t>
            </a:r>
            <a:r>
              <a:rPr lang="en-US" sz="2400" dirty="0" err="1">
                <a:solidFill>
                  <a:schemeClr val="dk2"/>
                </a:solidFill>
                <a:latin typeface="Corbel" panose="020B0503020204020204" pitchFamily="34" charset="0"/>
              </a:rPr>
              <a:t>Saída</a:t>
            </a:r>
            <a:r>
              <a:rPr lang="en-US" sz="2400" dirty="0">
                <a:solidFill>
                  <a:schemeClr val="dk2"/>
                </a:solidFill>
                <a:latin typeface="Corbel" panose="020B0503020204020204" pitchFamily="34" charset="0"/>
              </a:rPr>
              <a:t> de ar.</a:t>
            </a:r>
            <a:endParaRPr dirty="0">
              <a:latin typeface="Corbel" panose="020B0503020204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DA3104F-C9EE-339B-DC9D-97CC5C5A15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99" t="17397" r="13424" b="14956"/>
          <a:stretch/>
        </p:blipFill>
        <p:spPr>
          <a:xfrm>
            <a:off x="2515422" y="1127759"/>
            <a:ext cx="9298623" cy="6276213"/>
          </a:xfrm>
          <a:prstGeom prst="rect">
            <a:avLst/>
          </a:prstGeom>
        </p:spPr>
      </p:pic>
      <p:pic>
        <p:nvPicPr>
          <p:cNvPr id="4" name="Google Shape;280;g95fbda3424_0_22">
            <a:extLst>
              <a:ext uri="{FF2B5EF4-FFF2-40B4-BE49-F238E27FC236}">
                <a16:creationId xmlns:a16="http://schemas.microsoft.com/office/drawing/2014/main" id="{746DBB7A-7C95-2CB3-FE54-DED75DEB3F8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1471" y="879231"/>
            <a:ext cx="9382574" cy="6740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"/>
          <p:cNvSpPr txBox="1"/>
          <p:nvPr/>
        </p:nvSpPr>
        <p:spPr>
          <a:xfrm>
            <a:off x="1382155" y="3043128"/>
            <a:ext cx="2693987" cy="5842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727272"/>
              </a:buClr>
              <a:buSzPts val="1600"/>
            </a:pPr>
            <a:r>
              <a:rPr lang="en-US" sz="1600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rPr>
              <a:t>Ar entra pelo nariz </a:t>
            </a:r>
            <a:br>
              <a:rPr lang="en-US" sz="1600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1600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rPr>
              <a:t>e fossas nasais</a:t>
            </a:r>
            <a:endParaRPr/>
          </a:p>
        </p:txBody>
      </p:sp>
      <p:pic>
        <p:nvPicPr>
          <p:cNvPr id="255" name="Google Shape;255;p10" descr="Imagem relacionada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553869" y="152400"/>
            <a:ext cx="2781300" cy="307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0"/>
          <p:cNvSpPr txBox="1"/>
          <p:nvPr/>
        </p:nvSpPr>
        <p:spPr>
          <a:xfrm>
            <a:off x="5458619" y="3159125"/>
            <a:ext cx="2854200" cy="10779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727272"/>
              </a:buClr>
              <a:buSzPts val="1600"/>
            </a:pPr>
            <a:r>
              <a:rPr lang="en-US" sz="1600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rPr>
              <a:t>Faringe: passagem de ar e alimentos.</a:t>
            </a:r>
            <a:br>
              <a:rPr lang="en-US" sz="1600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1600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rPr>
              <a:t>Laringe: Passagem de ar, pregas vocais.</a:t>
            </a:r>
            <a:endParaRPr/>
          </a:p>
        </p:txBody>
      </p:sp>
      <p:pic>
        <p:nvPicPr>
          <p:cNvPr id="258" name="Google Shape;258;p10" descr="Resultado de imagem para traqueia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9478170" y="3225800"/>
            <a:ext cx="2225675" cy="3014662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0"/>
          <p:cNvSpPr txBox="1"/>
          <p:nvPr/>
        </p:nvSpPr>
        <p:spPr>
          <a:xfrm>
            <a:off x="9168606" y="6240462"/>
            <a:ext cx="2533650" cy="1077912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727272"/>
              </a:buClr>
              <a:buSzPts val="1600"/>
            </a:pPr>
            <a:r>
              <a:rPr lang="en-US" sz="1600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rPr>
              <a:t>Traqueia: Passagem de ar,  Libera poeira, produz muco, sustenta os brônquios (carina).</a:t>
            </a:r>
            <a:endParaRPr/>
          </a:p>
        </p:txBody>
      </p:sp>
      <p:sp>
        <p:nvSpPr>
          <p:cNvPr id="260" name="Google Shape;260;p10"/>
          <p:cNvSpPr/>
          <p:nvPr/>
        </p:nvSpPr>
        <p:spPr>
          <a:xfrm rot="-10200000">
            <a:off x="7856829" y="5894284"/>
            <a:ext cx="1101725" cy="438072"/>
          </a:xfrm>
          <a:prstGeom prst="rightArrow">
            <a:avLst>
              <a:gd name="adj1" fmla="val 33481"/>
              <a:gd name="adj2" fmla="val 50000"/>
            </a:avLst>
          </a:prstGeom>
          <a:solidFill>
            <a:schemeClr val="dk2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endParaRPr sz="3000">
              <a:solidFill>
                <a:srgbClr val="72727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61" name="Google Shape;261;p10" descr="Resultado de imagem para bronquios"/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44204" r="-1198"/>
          <a:stretch/>
        </p:blipFill>
        <p:spPr>
          <a:xfrm>
            <a:off x="5201445" y="4533900"/>
            <a:ext cx="2409825" cy="1706562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0"/>
          <p:cNvSpPr txBox="1"/>
          <p:nvPr/>
        </p:nvSpPr>
        <p:spPr>
          <a:xfrm>
            <a:off x="4825206" y="6416675"/>
            <a:ext cx="3162300" cy="830262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727272"/>
              </a:buClr>
              <a:buSzPts val="1600"/>
            </a:pPr>
            <a:r>
              <a:rPr lang="en-US" sz="1600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rPr>
              <a:t>Brônquios: Primeira entrada aos pulmões. Se ramificam até os Bronquiolos.</a:t>
            </a:r>
            <a:endParaRPr/>
          </a:p>
        </p:txBody>
      </p:sp>
      <p:sp>
        <p:nvSpPr>
          <p:cNvPr id="265" name="Google Shape;265;p10"/>
          <p:cNvSpPr txBox="1"/>
          <p:nvPr/>
        </p:nvSpPr>
        <p:spPr>
          <a:xfrm>
            <a:off x="1272413" y="6116689"/>
            <a:ext cx="2019300" cy="132397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727272"/>
              </a:buClr>
              <a:buSzPts val="1600"/>
            </a:pPr>
            <a:r>
              <a:rPr lang="en-US" sz="1600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rPr>
              <a:t>Ai entramos na zona respiratória.</a:t>
            </a:r>
            <a:br>
              <a:rPr lang="en-US" sz="1600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1600">
                <a:solidFill>
                  <a:srgbClr val="727272"/>
                </a:solidFill>
                <a:latin typeface="Poppins"/>
                <a:ea typeface="Poppins"/>
                <a:cs typeface="Poppins"/>
                <a:sym typeface="Poppins"/>
              </a:rPr>
              <a:t>Alvéolos: Bolsas de ar,  permite as trocas gasosas.</a:t>
            </a:r>
            <a:endParaRPr/>
          </a:p>
        </p:txBody>
      </p:sp>
      <p:pic>
        <p:nvPicPr>
          <p:cNvPr id="2" name="Google Shape;110;p15">
            <a:extLst>
              <a:ext uri="{FF2B5EF4-FFF2-40B4-BE49-F238E27FC236}">
                <a16:creationId xmlns:a16="http://schemas.microsoft.com/office/drawing/2014/main" id="{1B69D388-1972-F0ED-468F-A5E1DF8E69FF}"/>
              </a:ext>
            </a:extLst>
          </p:cNvPr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44703" y="3855809"/>
            <a:ext cx="3250122" cy="226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1611405-976A-A928-CA0C-7F1706E390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3033" r="10160"/>
          <a:stretch/>
        </p:blipFill>
        <p:spPr>
          <a:xfrm>
            <a:off x="1130936" y="347162"/>
            <a:ext cx="3250122" cy="2484938"/>
          </a:xfrm>
          <a:prstGeom prst="rect">
            <a:avLst/>
          </a:prstGeom>
        </p:spPr>
      </p:pic>
      <p:sp>
        <p:nvSpPr>
          <p:cNvPr id="5" name="Google Shape;260;p10">
            <a:extLst>
              <a:ext uri="{FF2B5EF4-FFF2-40B4-BE49-F238E27FC236}">
                <a16:creationId xmlns:a16="http://schemas.microsoft.com/office/drawing/2014/main" id="{203B3336-EB57-1318-2513-19E96865543E}"/>
              </a:ext>
            </a:extLst>
          </p:cNvPr>
          <p:cNvSpPr/>
          <p:nvPr/>
        </p:nvSpPr>
        <p:spPr>
          <a:xfrm rot="1557435">
            <a:off x="4516610" y="1198492"/>
            <a:ext cx="1101725" cy="438072"/>
          </a:xfrm>
          <a:prstGeom prst="rightArrow">
            <a:avLst>
              <a:gd name="adj1" fmla="val 33481"/>
              <a:gd name="adj2" fmla="val 50000"/>
            </a:avLst>
          </a:prstGeom>
          <a:solidFill>
            <a:schemeClr val="dk2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endParaRPr sz="3000">
              <a:solidFill>
                <a:srgbClr val="72727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" name="Google Shape;260;p10">
            <a:extLst>
              <a:ext uri="{FF2B5EF4-FFF2-40B4-BE49-F238E27FC236}">
                <a16:creationId xmlns:a16="http://schemas.microsoft.com/office/drawing/2014/main" id="{C9FE6841-DFE2-BADB-44FC-046F44307F44}"/>
              </a:ext>
            </a:extLst>
          </p:cNvPr>
          <p:cNvSpPr/>
          <p:nvPr/>
        </p:nvSpPr>
        <p:spPr>
          <a:xfrm rot="1814234">
            <a:off x="8617743" y="2824092"/>
            <a:ext cx="1101725" cy="438072"/>
          </a:xfrm>
          <a:prstGeom prst="rightArrow">
            <a:avLst>
              <a:gd name="adj1" fmla="val 33481"/>
              <a:gd name="adj2" fmla="val 50000"/>
            </a:avLst>
          </a:prstGeom>
          <a:solidFill>
            <a:schemeClr val="dk2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endParaRPr sz="3000">
              <a:solidFill>
                <a:srgbClr val="72727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Google Shape;260;p10">
            <a:extLst>
              <a:ext uri="{FF2B5EF4-FFF2-40B4-BE49-F238E27FC236}">
                <a16:creationId xmlns:a16="http://schemas.microsoft.com/office/drawing/2014/main" id="{1229DE9E-0CC8-CE76-0D85-5BFD521C679A}"/>
              </a:ext>
            </a:extLst>
          </p:cNvPr>
          <p:cNvSpPr/>
          <p:nvPr/>
        </p:nvSpPr>
        <p:spPr>
          <a:xfrm rot="-10200000">
            <a:off x="4095326" y="5291382"/>
            <a:ext cx="1101725" cy="438072"/>
          </a:xfrm>
          <a:prstGeom prst="rightArrow">
            <a:avLst>
              <a:gd name="adj1" fmla="val 33481"/>
              <a:gd name="adj2" fmla="val 50000"/>
            </a:avLst>
          </a:prstGeom>
          <a:solidFill>
            <a:schemeClr val="dk2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endParaRPr sz="3000">
              <a:solidFill>
                <a:srgbClr val="72727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1"/>
          <p:cNvSpPr txBox="1">
            <a:spLocks noGrp="1"/>
          </p:cNvSpPr>
          <p:nvPr>
            <p:ph type="title" idx="4294967295"/>
          </p:nvPr>
        </p:nvSpPr>
        <p:spPr>
          <a:xfrm>
            <a:off x="5351463" y="-21590"/>
            <a:ext cx="98171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>
              <a:buClr>
                <a:srgbClr val="FFFFFF"/>
              </a:buClr>
              <a:buSzPts val="6000"/>
            </a:pPr>
            <a:r>
              <a:rPr lang="en-US" sz="3600" dirty="0">
                <a:latin typeface="Paytone One" panose="00000500000000000000" pitchFamily="2" charset="0"/>
              </a:rPr>
              <a:t>Um </a:t>
            </a:r>
            <a:r>
              <a:rPr lang="en-US" sz="3600" dirty="0" err="1">
                <a:latin typeface="Paytone One" panose="00000500000000000000" pitchFamily="2" charset="0"/>
              </a:rPr>
              <a:t>pouco</a:t>
            </a:r>
            <a:r>
              <a:rPr lang="en-US" sz="3600" dirty="0">
                <a:latin typeface="Paytone One" panose="00000500000000000000" pitchFamily="2" charset="0"/>
              </a:rPr>
              <a:t> </a:t>
            </a:r>
            <a:r>
              <a:rPr lang="en-US" sz="3600" dirty="0" err="1">
                <a:latin typeface="Paytone One" panose="00000500000000000000" pitchFamily="2" charset="0"/>
              </a:rPr>
              <a:t>mais</a:t>
            </a:r>
            <a:r>
              <a:rPr lang="en-US" sz="3600" dirty="0">
                <a:latin typeface="Paytone One" panose="00000500000000000000" pitchFamily="2" charset="0"/>
              </a:rPr>
              <a:t> </a:t>
            </a:r>
            <a:r>
              <a:rPr lang="en-US" sz="3600" dirty="0" err="1">
                <a:latin typeface="Paytone One" panose="00000500000000000000" pitchFamily="2" charset="0"/>
              </a:rPr>
              <a:t>sobre</a:t>
            </a:r>
            <a:r>
              <a:rPr lang="en-US" sz="3600" dirty="0">
                <a:latin typeface="Paytone One" panose="00000500000000000000" pitchFamily="2" charset="0"/>
              </a:rPr>
              <a:t> </a:t>
            </a:r>
            <a:r>
              <a:rPr lang="en-US" sz="3600" dirty="0" err="1">
                <a:latin typeface="Paytone One" panose="00000500000000000000" pitchFamily="2" charset="0"/>
              </a:rPr>
              <a:t>os</a:t>
            </a:r>
            <a:r>
              <a:rPr lang="en-US" sz="3600" dirty="0">
                <a:latin typeface="Paytone One" panose="00000500000000000000" pitchFamily="2" charset="0"/>
              </a:rPr>
              <a:t> </a:t>
            </a:r>
            <a:r>
              <a:rPr lang="en-US" sz="3600" dirty="0" err="1">
                <a:latin typeface="Paytone One" panose="00000500000000000000" pitchFamily="2" charset="0"/>
              </a:rPr>
              <a:t>pulmões</a:t>
            </a:r>
            <a:endParaRPr sz="3600" dirty="0">
              <a:latin typeface="Paytone One" panose="00000500000000000000" pitchFamily="2" charset="0"/>
            </a:endParaRPr>
          </a:p>
        </p:txBody>
      </p:sp>
      <p:sp>
        <p:nvSpPr>
          <p:cNvPr id="271" name="Google Shape;271;p11"/>
          <p:cNvSpPr txBox="1">
            <a:spLocks noGrp="1"/>
          </p:cNvSpPr>
          <p:nvPr>
            <p:ph type="body" idx="4294967295"/>
          </p:nvPr>
        </p:nvSpPr>
        <p:spPr>
          <a:xfrm>
            <a:off x="0" y="367030"/>
            <a:ext cx="6201568" cy="7748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625475" indent="-409575">
              <a:spcBef>
                <a:spcPts val="0"/>
              </a:spcBef>
              <a:buSzPts val="2800"/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     OS PULMÕES SÃO:</a:t>
            </a:r>
            <a:b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</a:br>
            <a:b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</a:b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Órgãos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pares,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dentro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da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cavidade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torácica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. Entre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eles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está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o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coração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. O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esquerdo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é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levemente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menor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.</a:t>
            </a:r>
          </a:p>
          <a:p>
            <a:pPr marL="625475" indent="-409575">
              <a:spcBef>
                <a:spcPts val="0"/>
              </a:spcBef>
              <a:buSzPts val="2800"/>
            </a:pPr>
            <a:b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</a:br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Revestido pela </a:t>
            </a:r>
            <a:r>
              <a:rPr lang="pt-BR" sz="2400" b="1" i="0" dirty="0">
                <a:solidFill>
                  <a:schemeClr val="tx1">
                    <a:lumMod val="50000"/>
                  </a:schemeClr>
                </a:solidFill>
                <a:effectLst/>
                <a:latin typeface="Corbel" panose="020B0503020204020204" pitchFamily="34" charset="0"/>
              </a:rPr>
              <a:t>pleura</a:t>
            </a:r>
            <a:r>
              <a:rPr lang="pt-BR" sz="2400" b="0" i="0" dirty="0">
                <a:solidFill>
                  <a:schemeClr val="tx1">
                    <a:lumMod val="50000"/>
                  </a:schemeClr>
                </a:solidFill>
                <a:effectLst/>
                <a:latin typeface="Corbel" panose="020B0503020204020204" pitchFamily="34" charset="0"/>
              </a:rPr>
              <a:t>  que é uma membrana dupla</a:t>
            </a:r>
            <a:r>
              <a:rPr lang="en-US" sz="2400" b="0" i="0" dirty="0">
                <a:solidFill>
                  <a:schemeClr val="tx1">
                    <a:lumMod val="50000"/>
                  </a:schemeClr>
                </a:solidFill>
                <a:effectLst/>
                <a:latin typeface="Corbel" panose="020B0503020204020204" pitchFamily="34" charset="0"/>
              </a:rPr>
              <a:t>.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Preenchida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pt-BR" sz="2400" b="0" i="0" dirty="0">
                <a:solidFill>
                  <a:schemeClr val="tx1">
                    <a:lumMod val="50000"/>
                  </a:schemeClr>
                </a:solidFill>
                <a:effectLst/>
                <a:latin typeface="Corbel" panose="020B0503020204020204" pitchFamily="34" charset="0"/>
              </a:rPr>
              <a:t>por um líquido lubrificante</a:t>
            </a:r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.</a:t>
            </a:r>
            <a:br>
              <a:rPr lang="en-US" sz="2400" b="0" i="0" dirty="0">
                <a:solidFill>
                  <a:schemeClr val="tx1">
                    <a:lumMod val="50000"/>
                  </a:schemeClr>
                </a:solidFill>
                <a:effectLst/>
                <a:latin typeface="Corbel" panose="020B0503020204020204" pitchFamily="34" charset="0"/>
              </a:rPr>
            </a:br>
            <a:br>
              <a:rPr lang="pt-BR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</a:br>
            <a:r>
              <a:rPr lang="pt-BR" sz="2400" b="0" i="0" dirty="0">
                <a:solidFill>
                  <a:schemeClr val="tx1">
                    <a:lumMod val="50000"/>
                  </a:schemeClr>
                </a:solidFill>
                <a:effectLst/>
                <a:latin typeface="Corbel" panose="020B0503020204020204" pitchFamily="34" charset="0"/>
              </a:rPr>
              <a:t>A pleura serve para manter os pulmões “armados” na ventilação, ou seja, abertos para as trocas gasosas. Isso porque o líquido pleural, juntamente com uma pressão negativa da cavidade pleural, mantém as membranas parietal e visceral estabilizadas e aderentes, evitando um colapso pulmonar.</a:t>
            </a:r>
            <a:endParaRPr sz="2400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</a:endParaRPr>
          </a:p>
          <a:p>
            <a:pPr marL="625475" indent="-231775">
              <a:buSzPts val="2800"/>
              <a:buNone/>
            </a:pPr>
            <a:endParaRPr sz="2400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272" name="Google Shape;272;p11" descr="Resultado de imagem para pulmoes anatomia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773069" y="1212850"/>
            <a:ext cx="5962650" cy="5194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3" name="Google Shape;273;p11"/>
          <p:cNvCxnSpPr/>
          <p:nvPr/>
        </p:nvCxnSpPr>
        <p:spPr>
          <a:xfrm flipH="1">
            <a:off x="6969919" y="6254750"/>
            <a:ext cx="1143000" cy="304800"/>
          </a:xfrm>
          <a:prstGeom prst="straightConnector1">
            <a:avLst/>
          </a:prstGeom>
          <a:solidFill>
            <a:srgbClr val="268CDF">
              <a:alpha val="69411"/>
            </a:srgbClr>
          </a:solidFill>
          <a:ln w="25400" cap="flat" cmpd="sng">
            <a:solidFill>
              <a:schemeClr val="dk2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74" name="Google Shape;274;p11"/>
          <p:cNvSpPr txBox="1"/>
          <p:nvPr/>
        </p:nvSpPr>
        <p:spPr>
          <a:xfrm flipH="1">
            <a:off x="5351463" y="6622415"/>
            <a:ext cx="2468562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2"/>
              </a:buClr>
              <a:buSzPts val="1200"/>
            </a:pPr>
            <a:r>
              <a:rPr lang="en-US" sz="1200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diafragma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2"/>
          <p:cNvSpPr txBox="1">
            <a:spLocks noGrp="1"/>
          </p:cNvSpPr>
          <p:nvPr>
            <p:ph type="title" idx="4294967295"/>
          </p:nvPr>
        </p:nvSpPr>
        <p:spPr>
          <a:xfrm>
            <a:off x="645934" y="187325"/>
            <a:ext cx="98171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>
              <a:buClr>
                <a:srgbClr val="FFFFFF"/>
              </a:buClr>
              <a:buSzPts val="2800"/>
            </a:pPr>
            <a:r>
              <a:rPr lang="en-US" sz="2800" b="1" dirty="0">
                <a:latin typeface="Corbel" panose="020B0503020204020204" pitchFamily="34" charset="0"/>
              </a:rPr>
              <a:t>HEMATOSE: A </a:t>
            </a:r>
            <a:r>
              <a:rPr lang="en-US" sz="2800" b="1" dirty="0" err="1">
                <a:latin typeface="Corbel" panose="020B0503020204020204" pitchFamily="34" charset="0"/>
              </a:rPr>
              <a:t>troca</a:t>
            </a:r>
            <a:r>
              <a:rPr lang="en-US" sz="2800" b="1" dirty="0">
                <a:latin typeface="Corbel" panose="020B0503020204020204" pitchFamily="34" charset="0"/>
              </a:rPr>
              <a:t> de gases </a:t>
            </a:r>
            <a:r>
              <a:rPr lang="en-US" sz="2800" b="1" dirty="0" err="1">
                <a:latin typeface="Corbel" panose="020B0503020204020204" pitchFamily="34" charset="0"/>
              </a:rPr>
              <a:t>nos</a:t>
            </a:r>
            <a:r>
              <a:rPr lang="en-US" sz="2800" b="1" dirty="0">
                <a:latin typeface="Corbel" panose="020B0503020204020204" pitchFamily="34" charset="0"/>
              </a:rPr>
              <a:t> </a:t>
            </a:r>
            <a:r>
              <a:rPr lang="en-US" sz="2800" b="1" dirty="0" err="1">
                <a:latin typeface="Corbel" panose="020B0503020204020204" pitchFamily="34" charset="0"/>
              </a:rPr>
              <a:t>alveolos</a:t>
            </a:r>
            <a:r>
              <a:rPr lang="en-US" sz="2800" b="1" dirty="0">
                <a:latin typeface="Corbel" panose="020B0503020204020204" pitchFamily="34" charset="0"/>
              </a:rPr>
              <a:t>.</a:t>
            </a:r>
            <a:endParaRPr b="1" dirty="0">
              <a:latin typeface="Corbel" panose="020B0503020204020204" pitchFamily="34" charset="0"/>
            </a:endParaRPr>
          </a:p>
        </p:txBody>
      </p:sp>
      <p:sp>
        <p:nvSpPr>
          <p:cNvPr id="287" name="Google Shape;287;p12"/>
          <p:cNvSpPr txBox="1">
            <a:spLocks noGrp="1"/>
          </p:cNvSpPr>
          <p:nvPr>
            <p:ph type="body" idx="4294967295"/>
          </p:nvPr>
        </p:nvSpPr>
        <p:spPr>
          <a:xfrm>
            <a:off x="235108" y="1673225"/>
            <a:ext cx="6988652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596900">
              <a:spcBef>
                <a:spcPts val="0"/>
              </a:spcBef>
              <a:buSzPts val="2000"/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Os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alvéolos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pulmonares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são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minúsculos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sacos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aéreos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presentes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nos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pulmões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envolvidos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por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capilares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sanguíneos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e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uma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fina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membrana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.</a:t>
            </a:r>
            <a:b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</a:br>
            <a:b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</a:b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.</a:t>
            </a:r>
            <a:endParaRPr sz="2400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288" name="Google Shape;288;p12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3864" r="2639"/>
          <a:stretch/>
        </p:blipFill>
        <p:spPr>
          <a:xfrm>
            <a:off x="7729990" y="294641"/>
            <a:ext cx="5162936" cy="67024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2"/>
          <p:cNvSpPr txBox="1"/>
          <p:nvPr/>
        </p:nvSpPr>
        <p:spPr>
          <a:xfrm>
            <a:off x="940449" y="3230880"/>
            <a:ext cx="583262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chemeClr val="dk2"/>
              </a:buClr>
              <a:buSzPts val="2400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O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corpo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produz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 um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surfactante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levemente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oleoso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 que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evita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 que as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paredes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alveolares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 se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rompam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.</a:t>
            </a:r>
            <a:endParaRPr sz="2400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3" name="Imagem 2" descr="Uma imagem contendo Ícone&#10;&#10;Descrição gerada automaticamente">
            <a:extLst>
              <a:ext uri="{FF2B5EF4-FFF2-40B4-BE49-F238E27FC236}">
                <a16:creationId xmlns:a16="http://schemas.microsoft.com/office/drawing/2014/main" id="{C1C0AA9D-23BD-7EFA-45F7-1C0DE6B64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851" y="1485899"/>
            <a:ext cx="7561215" cy="5203825"/>
          </a:xfrm>
          <a:prstGeom prst="rect">
            <a:avLst/>
          </a:prstGeom>
        </p:spPr>
      </p:pic>
      <p:sp>
        <p:nvSpPr>
          <p:cNvPr id="2" name="Google Shape;290;p12">
            <a:extLst>
              <a:ext uri="{FF2B5EF4-FFF2-40B4-BE49-F238E27FC236}">
                <a16:creationId xmlns:a16="http://schemas.microsoft.com/office/drawing/2014/main" id="{04887D33-63FA-A4E4-0186-8B65F5036B12}"/>
              </a:ext>
            </a:extLst>
          </p:cNvPr>
          <p:cNvSpPr txBox="1"/>
          <p:nvPr/>
        </p:nvSpPr>
        <p:spPr>
          <a:xfrm>
            <a:off x="813124" y="4925377"/>
            <a:ext cx="583262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2"/>
              </a:buClr>
              <a:buSzPts val="2400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PNEUMOTOCITOS (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células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)</a:t>
            </a:r>
            <a:b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</a:b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Revestimento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 e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Palatino"/>
                <a:cs typeface="Palatino"/>
                <a:sym typeface="Palatino"/>
              </a:rPr>
              <a:t>Surfactante</a:t>
            </a:r>
            <a:endParaRPr sz="2400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0;p15">
            <a:extLst>
              <a:ext uri="{FF2B5EF4-FFF2-40B4-BE49-F238E27FC236}">
                <a16:creationId xmlns:a16="http://schemas.microsoft.com/office/drawing/2014/main" id="{710F1004-58EE-1F6B-A479-31CF827ECE43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2042714" y="450038"/>
            <a:ext cx="9844485" cy="6719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319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>
            <a:spLocks noGrp="1"/>
          </p:cNvSpPr>
          <p:nvPr>
            <p:ph type="title" idx="4294967295"/>
          </p:nvPr>
        </p:nvSpPr>
        <p:spPr>
          <a:xfrm>
            <a:off x="212249" y="797560"/>
            <a:ext cx="5906928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r>
              <a:rPr lang="en-US" sz="3600" dirty="0">
                <a:latin typeface="Paytone One" panose="00000500000000000000" pitchFamily="2" charset="0"/>
              </a:rPr>
              <a:t>Sistema </a:t>
            </a:r>
            <a:r>
              <a:rPr lang="en-US" sz="3600" dirty="0" err="1">
                <a:latin typeface="Paytone One" panose="00000500000000000000" pitchFamily="2" charset="0"/>
              </a:rPr>
              <a:t>circulatório</a:t>
            </a:r>
            <a:r>
              <a:rPr lang="en-US" sz="3600" dirty="0">
                <a:latin typeface="Paytone One" panose="00000500000000000000" pitchFamily="2" charset="0"/>
              </a:rPr>
              <a:t> </a:t>
            </a:r>
            <a:r>
              <a:rPr lang="en-US" sz="3600" i="1" dirty="0">
                <a:latin typeface="Paytone One" panose="00000500000000000000" pitchFamily="2" charset="0"/>
              </a:rPr>
              <a:t>feat</a:t>
            </a:r>
            <a:r>
              <a:rPr lang="en-US" sz="3600" dirty="0">
                <a:latin typeface="Paytone One" panose="00000500000000000000" pitchFamily="2" charset="0"/>
              </a:rPr>
              <a:t> Sistema </a:t>
            </a:r>
            <a:r>
              <a:rPr lang="en-US" sz="3600" dirty="0" err="1">
                <a:latin typeface="Paytone One" panose="00000500000000000000" pitchFamily="2" charset="0"/>
              </a:rPr>
              <a:t>respiratório</a:t>
            </a:r>
            <a:endParaRPr dirty="0">
              <a:latin typeface="Paytone One" panose="00000500000000000000" pitchFamily="2" charset="0"/>
            </a:endParaRPr>
          </a:p>
        </p:txBody>
      </p:sp>
      <p:sp>
        <p:nvSpPr>
          <p:cNvPr id="296" name="Google Shape;296;p13"/>
          <p:cNvSpPr txBox="1">
            <a:spLocks noGrp="1"/>
          </p:cNvSpPr>
          <p:nvPr>
            <p:ph type="body" idx="4294967295"/>
          </p:nvPr>
        </p:nvSpPr>
        <p:spPr>
          <a:xfrm>
            <a:off x="0" y="2283460"/>
            <a:ext cx="7437963" cy="2040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625475" indent="-409575">
              <a:spcBef>
                <a:spcPts val="0"/>
              </a:spcBef>
              <a:buSzPts val="2800"/>
            </a:pPr>
            <a:r>
              <a:rPr lang="en-US" sz="4000" dirty="0">
                <a:latin typeface="Corbel" panose="020B0503020204020204" pitchFamily="34" charset="0"/>
              </a:rPr>
              <a:t>Ta </a:t>
            </a:r>
            <a:r>
              <a:rPr lang="en-US" sz="4000" dirty="0" err="1">
                <a:latin typeface="Corbel" panose="020B0503020204020204" pitchFamily="34" charset="0"/>
              </a:rPr>
              <a:t>tudo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conectado</a:t>
            </a:r>
            <a:r>
              <a:rPr lang="en-US" sz="4000" dirty="0">
                <a:latin typeface="Corbel" panose="020B0503020204020204" pitchFamily="34" charset="0"/>
              </a:rPr>
              <a:t>!</a:t>
            </a:r>
            <a:endParaRPr sz="4000" dirty="0">
              <a:latin typeface="Corbel" panose="020B0503020204020204" pitchFamily="34" charset="0"/>
            </a:endParaRPr>
          </a:p>
          <a:p>
            <a:pPr marL="625475" indent="-409575">
              <a:buSzPts val="2800"/>
            </a:pPr>
            <a:r>
              <a:rPr lang="en-US" sz="4000" dirty="0">
                <a:latin typeface="Corbel" panose="020B0503020204020204" pitchFamily="34" charset="0"/>
              </a:rPr>
              <a:t>O </a:t>
            </a:r>
            <a:r>
              <a:rPr lang="en-US" sz="4000" dirty="0" err="1">
                <a:latin typeface="Corbel" panose="020B0503020204020204" pitchFamily="34" charset="0"/>
              </a:rPr>
              <a:t>transporte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ocorre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pelo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sangue</a:t>
            </a:r>
            <a:r>
              <a:rPr lang="en-US" sz="4000" dirty="0">
                <a:latin typeface="Corbel" panose="020B0503020204020204" pitchFamily="34" charset="0"/>
              </a:rPr>
              <a:t>.</a:t>
            </a:r>
            <a:endParaRPr sz="4000" dirty="0">
              <a:latin typeface="Corbel" panose="020B0503020204020204" pitchFamily="34" charset="0"/>
            </a:endParaRPr>
          </a:p>
          <a:p>
            <a:pPr marL="625475" indent="-231775">
              <a:buSzPts val="2800"/>
              <a:buNone/>
            </a:pPr>
            <a:endParaRPr sz="4000" dirty="0">
              <a:latin typeface="Corbel" panose="020B0503020204020204" pitchFamily="34" charset="0"/>
            </a:endParaRPr>
          </a:p>
        </p:txBody>
      </p:sp>
      <p:pic>
        <p:nvPicPr>
          <p:cNvPr id="297" name="Google Shape;297;p13" descr="D:\Chapter_33\B_Jpeg_Images\33_Labeled_Images\figure_33_02_labeled.jpg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829535" y="99646"/>
            <a:ext cx="6565046" cy="7401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05;p15">
            <a:extLst>
              <a:ext uri="{FF2B5EF4-FFF2-40B4-BE49-F238E27FC236}">
                <a16:creationId xmlns:a16="http://schemas.microsoft.com/office/drawing/2014/main" id="{C7027D4C-39D3-1BE9-86AD-63711118386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782" y="3384875"/>
            <a:ext cx="4132499" cy="35022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5;p13">
            <a:extLst>
              <a:ext uri="{FF2B5EF4-FFF2-40B4-BE49-F238E27FC236}">
                <a16:creationId xmlns:a16="http://schemas.microsoft.com/office/drawing/2014/main" id="{6CEAF387-02C7-E638-CA34-4BE6C1221385}"/>
              </a:ext>
            </a:extLst>
          </p:cNvPr>
          <p:cNvSpPr txBox="1">
            <a:spLocks/>
          </p:cNvSpPr>
          <p:nvPr/>
        </p:nvSpPr>
        <p:spPr>
          <a:xfrm>
            <a:off x="1498249" y="855892"/>
            <a:ext cx="10953194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FFFF"/>
              </a:buClr>
              <a:buSzPts val="3600"/>
            </a:pPr>
            <a:r>
              <a:rPr lang="pt-BR" sz="3600" dirty="0">
                <a:latin typeface="Paytone One" panose="00000500000000000000" pitchFamily="2" charset="0"/>
              </a:rPr>
              <a:t>Existem diversas doenças que afetam o sistema respiratório? Que tal um trabalho avaliativo valendo ponto para te deixar mais motivado a aprender sobre elas?</a:t>
            </a:r>
            <a:endParaRPr lang="pt-BR" dirty="0">
              <a:latin typeface="Paytone One" panose="000005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41D3813-B8EE-7BE9-FF4F-E0C5C3809453}"/>
              </a:ext>
            </a:extLst>
          </p:cNvPr>
          <p:cNvSpPr txBox="1"/>
          <p:nvPr/>
        </p:nvSpPr>
        <p:spPr>
          <a:xfrm>
            <a:off x="201781" y="3080503"/>
            <a:ext cx="3156273" cy="46166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rbel" panose="020B0503020204020204" pitchFamily="34" charset="0"/>
              </a:rPr>
              <a:t>CÂNCER DE PULMÃO</a:t>
            </a:r>
          </a:p>
        </p:txBody>
      </p:sp>
      <p:pic>
        <p:nvPicPr>
          <p:cNvPr id="1026" name="Picture 2" descr="Richet, Medicina &amp; Diagnóstico">
            <a:extLst>
              <a:ext uri="{FF2B5EF4-FFF2-40B4-BE49-F238E27FC236}">
                <a16:creationId xmlns:a16="http://schemas.microsoft.com/office/drawing/2014/main" id="{4EA48778-22D0-3397-FCE8-D60C5E872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0" y="3384875"/>
            <a:ext cx="4329118" cy="339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0A67B66-F4CF-C544-EC37-9FE0B460EB1E}"/>
              </a:ext>
            </a:extLst>
          </p:cNvPr>
          <p:cNvSpPr txBox="1"/>
          <p:nvPr/>
        </p:nvSpPr>
        <p:spPr>
          <a:xfrm>
            <a:off x="4608510" y="3154042"/>
            <a:ext cx="3156273" cy="46166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rbel" panose="020B0503020204020204" pitchFamily="34" charset="0"/>
              </a:rPr>
              <a:t>FIBROSE CÍSTICA</a:t>
            </a:r>
          </a:p>
        </p:txBody>
      </p:sp>
      <p:pic>
        <p:nvPicPr>
          <p:cNvPr id="6" name="Google Shape;336;p17">
            <a:extLst>
              <a:ext uri="{FF2B5EF4-FFF2-40B4-BE49-F238E27FC236}">
                <a16:creationId xmlns:a16="http://schemas.microsoft.com/office/drawing/2014/main" id="{66840064-50E0-9BA3-A978-772350EA785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11857" y="3373821"/>
            <a:ext cx="4329119" cy="33902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669B50C-0C88-E1B9-A73A-47C9EF142372}"/>
              </a:ext>
            </a:extLst>
          </p:cNvPr>
          <p:cNvSpPr txBox="1"/>
          <p:nvPr/>
        </p:nvSpPr>
        <p:spPr>
          <a:xfrm>
            <a:off x="9295170" y="3311335"/>
            <a:ext cx="3156273" cy="46166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rbel" panose="020B0503020204020204" pitchFamily="34" charset="0"/>
              </a:rPr>
              <a:t>EFISEMA</a:t>
            </a:r>
          </a:p>
        </p:txBody>
      </p:sp>
    </p:spTree>
    <p:extLst>
      <p:ext uri="{BB962C8B-B14F-4D97-AF65-F5344CB8AC3E}">
        <p14:creationId xmlns:p14="http://schemas.microsoft.com/office/powerpoint/2010/main" val="1719868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"/>
          <p:cNvSpPr txBox="1">
            <a:spLocks noGrp="1"/>
          </p:cNvSpPr>
          <p:nvPr>
            <p:ph type="body" idx="4294967295"/>
          </p:nvPr>
        </p:nvSpPr>
        <p:spPr>
          <a:xfrm>
            <a:off x="2498474" y="2403676"/>
            <a:ext cx="8740544" cy="3858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661987" indent="-446087" algn="ctr">
              <a:spcBef>
                <a:spcPts val="0"/>
              </a:spcBef>
              <a:buSzPts val="3200"/>
            </a:pPr>
            <a:r>
              <a:rPr lang="pt-BR" sz="5000" b="1" dirty="0">
                <a:latin typeface="Corbel" panose="020B0503020204020204" pitchFamily="34" charset="0"/>
              </a:rPr>
              <a:t>PORQUE RESPIRAMOS?</a:t>
            </a:r>
            <a:br>
              <a:rPr lang="pt-BR" sz="5000" b="1" dirty="0">
                <a:latin typeface="Corbel" panose="020B0503020204020204" pitchFamily="34" charset="0"/>
              </a:rPr>
            </a:br>
            <a:r>
              <a:rPr lang="pt-BR" sz="5000" b="1" dirty="0">
                <a:latin typeface="Corbel" panose="020B0503020204020204" pitchFamily="34" charset="0"/>
              </a:rPr>
              <a:t>PENSE EM ALGUMAS RAZÕES E MOTIVOS PELO QUAL PRECISAMOS DO SISTEMA RESPIRATÓRIO?</a:t>
            </a:r>
          </a:p>
        </p:txBody>
      </p:sp>
      <p:sp>
        <p:nvSpPr>
          <p:cNvPr id="185" name="Google Shape;185;p2"/>
          <p:cNvSpPr txBox="1"/>
          <p:nvPr/>
        </p:nvSpPr>
        <p:spPr>
          <a:xfrm>
            <a:off x="185146" y="180654"/>
            <a:ext cx="390525" cy="6770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>
              <a:buClr>
                <a:srgbClr val="FFFEFF"/>
              </a:buClr>
              <a:buSzPts val="2200"/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  <a:ea typeface="Poppins"/>
                <a:cs typeface="Poppins"/>
                <a:sym typeface="Poppins"/>
              </a:rPr>
              <a:t>V</a:t>
            </a:r>
            <a:endParaRPr dirty="0">
              <a:solidFill>
                <a:schemeClr val="bg1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ctr">
              <a:buClr>
                <a:srgbClr val="FFFEFF"/>
              </a:buClr>
              <a:buSzPts val="2200"/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  <a:ea typeface="Poppins"/>
                <a:cs typeface="Poppins"/>
                <a:sym typeface="Poppins"/>
              </a:rPr>
              <a:t>AMO</a:t>
            </a:r>
            <a:endParaRPr dirty="0">
              <a:solidFill>
                <a:schemeClr val="bg1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ctr">
              <a:buClr>
                <a:srgbClr val="FFFEFF"/>
              </a:buClr>
              <a:buSzPts val="2200"/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  <a:ea typeface="Poppins"/>
                <a:cs typeface="Poppins"/>
                <a:sym typeface="Poppins"/>
              </a:rPr>
              <a:t>S </a:t>
            </a:r>
            <a:endParaRPr dirty="0">
              <a:solidFill>
                <a:schemeClr val="bg1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ctr">
              <a:buClr>
                <a:srgbClr val="727272"/>
              </a:buClr>
              <a:buSzPts val="2200"/>
            </a:pPr>
            <a:endParaRPr sz="2200" b="1" dirty="0">
              <a:solidFill>
                <a:schemeClr val="bg1">
                  <a:lumMod val="10000"/>
                </a:schemeClr>
              </a:solidFill>
              <a:latin typeface="Corbel" panose="020B0503020204020204" pitchFamily="34" charset="0"/>
              <a:ea typeface="Poppins"/>
              <a:cs typeface="Poppins"/>
              <a:sym typeface="Poppins"/>
            </a:endParaRPr>
          </a:p>
          <a:p>
            <a:pPr algn="ctr">
              <a:buClr>
                <a:srgbClr val="FFFEFF"/>
              </a:buClr>
              <a:buSzPts val="2200"/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  <a:ea typeface="Poppins"/>
                <a:cs typeface="Poppins"/>
                <a:sym typeface="Poppins"/>
              </a:rPr>
              <a:t>P</a:t>
            </a:r>
            <a:b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  <a:ea typeface="Poppins"/>
                <a:cs typeface="Poppins"/>
                <a:sym typeface="Poppins"/>
              </a:rPr>
            </a:b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  <a:ea typeface="Poppins"/>
                <a:cs typeface="Poppins"/>
                <a:sym typeface="Poppins"/>
              </a:rPr>
              <a:t>E</a:t>
            </a:r>
            <a:b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  <a:ea typeface="Poppins"/>
                <a:cs typeface="Poppins"/>
                <a:sym typeface="Poppins"/>
              </a:rPr>
            </a:b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  <a:ea typeface="Poppins"/>
                <a:cs typeface="Poppins"/>
                <a:sym typeface="Poppins"/>
              </a:rPr>
              <a:t>N</a:t>
            </a:r>
            <a:b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  <a:ea typeface="Poppins"/>
                <a:cs typeface="Poppins"/>
                <a:sym typeface="Poppins"/>
              </a:rPr>
            </a:b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  <a:ea typeface="Poppins"/>
                <a:cs typeface="Poppins"/>
                <a:sym typeface="Poppins"/>
              </a:rPr>
              <a:t>S</a:t>
            </a:r>
            <a:b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  <a:ea typeface="Poppins"/>
                <a:cs typeface="Poppins"/>
                <a:sym typeface="Poppins"/>
              </a:rPr>
            </a:b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  <a:ea typeface="Poppins"/>
                <a:cs typeface="Poppins"/>
                <a:sym typeface="Poppins"/>
              </a:rPr>
              <a:t>A</a:t>
            </a:r>
            <a:endParaRPr dirty="0">
              <a:solidFill>
                <a:schemeClr val="bg1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ctr">
              <a:buClr>
                <a:srgbClr val="FFFEFF"/>
              </a:buClr>
              <a:buSzPts val="2200"/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  <a:ea typeface="Poppins"/>
                <a:cs typeface="Poppins"/>
                <a:sym typeface="Poppins"/>
              </a:rPr>
              <a:t>R</a:t>
            </a:r>
            <a:endParaRPr dirty="0">
              <a:solidFill>
                <a:schemeClr val="bg1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ctr">
              <a:buClr>
                <a:srgbClr val="727272"/>
              </a:buClr>
              <a:buSzPts val="2200"/>
            </a:pPr>
            <a:endParaRPr sz="2200" b="1" dirty="0">
              <a:solidFill>
                <a:schemeClr val="bg1">
                  <a:lumMod val="10000"/>
                </a:schemeClr>
              </a:solidFill>
              <a:latin typeface="Corbel" panose="020B0503020204020204" pitchFamily="34" charset="0"/>
              <a:ea typeface="Poppins"/>
              <a:cs typeface="Poppins"/>
              <a:sym typeface="Poppins"/>
            </a:endParaRPr>
          </a:p>
          <a:p>
            <a:pPr algn="ctr">
              <a:buClr>
                <a:srgbClr val="FFFEFF"/>
              </a:buClr>
              <a:buSzPts val="2200"/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  <a:ea typeface="Poppins"/>
                <a:cs typeface="Poppins"/>
                <a:sym typeface="Poppins"/>
              </a:rPr>
              <a:t>J</a:t>
            </a:r>
            <a:endParaRPr dirty="0">
              <a:solidFill>
                <a:schemeClr val="bg1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ctr">
              <a:buClr>
                <a:srgbClr val="FFFEFF"/>
              </a:buClr>
              <a:buSzPts val="2200"/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  <a:ea typeface="Poppins"/>
                <a:cs typeface="Poppins"/>
                <a:sym typeface="Poppins"/>
              </a:rPr>
              <a:t>U</a:t>
            </a:r>
            <a:endParaRPr dirty="0">
              <a:solidFill>
                <a:schemeClr val="bg1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ctr">
              <a:buClr>
                <a:srgbClr val="FFFEFF"/>
              </a:buClr>
              <a:buSzPts val="2200"/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  <a:ea typeface="Poppins"/>
                <a:cs typeface="Poppins"/>
                <a:sym typeface="Poppins"/>
              </a:rPr>
              <a:t>N</a:t>
            </a:r>
            <a:endParaRPr dirty="0">
              <a:solidFill>
                <a:schemeClr val="bg1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ctr">
              <a:buClr>
                <a:srgbClr val="FFFEFF"/>
              </a:buClr>
              <a:buSzPts val="2200"/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  <a:ea typeface="Poppins"/>
                <a:cs typeface="Poppins"/>
                <a:sym typeface="Poppins"/>
              </a:rPr>
              <a:t>T</a:t>
            </a:r>
            <a:endParaRPr dirty="0">
              <a:solidFill>
                <a:schemeClr val="bg1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ctr">
              <a:buClr>
                <a:srgbClr val="FFFEFF"/>
              </a:buClr>
              <a:buSzPts val="2200"/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  <a:ea typeface="Poppins"/>
                <a:cs typeface="Poppins"/>
                <a:sym typeface="Poppins"/>
              </a:rPr>
              <a:t>O</a:t>
            </a:r>
            <a:endParaRPr dirty="0">
              <a:solidFill>
                <a:schemeClr val="bg1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ctr">
              <a:buClr>
                <a:srgbClr val="FFFEFF"/>
              </a:buClr>
              <a:buSzPts val="2200"/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  <a:ea typeface="Poppins"/>
                <a:cs typeface="Poppins"/>
                <a:sym typeface="Poppins"/>
              </a:rPr>
              <a:t>S</a:t>
            </a:r>
            <a:endParaRPr dirty="0">
              <a:solidFill>
                <a:schemeClr val="bg1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ctr"/>
            <a:endParaRPr sz="2200" b="1" dirty="0">
              <a:solidFill>
                <a:schemeClr val="bg1">
                  <a:lumMod val="10000"/>
                </a:schemeClr>
              </a:solidFill>
              <a:latin typeface="Corbel" panose="020B0503020204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3" name="Gráfico 2" descr="Pensamento estrutura de tópicos">
            <a:extLst>
              <a:ext uri="{FF2B5EF4-FFF2-40B4-BE49-F238E27FC236}">
                <a16:creationId xmlns:a16="http://schemas.microsoft.com/office/drawing/2014/main" id="{6BDA02CA-D9F4-5190-E689-A635C8906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1921" y="270026"/>
            <a:ext cx="2133650" cy="21336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ausa do ronco e apnéia do sono">
            <a:extLst>
              <a:ext uri="{FF2B5EF4-FFF2-40B4-BE49-F238E27FC236}">
                <a16:creationId xmlns:a16="http://schemas.microsoft.com/office/drawing/2014/main" id="{50A557A8-1218-D819-F11B-BA6FA8156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239" y="3505923"/>
            <a:ext cx="3810000" cy="325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om Caregiver to Patient: My First-Hand Experience Surviving COVID-19 -  American College of Cardiology">
            <a:extLst>
              <a:ext uri="{FF2B5EF4-FFF2-40B4-BE49-F238E27FC236}">
                <a16:creationId xmlns:a16="http://schemas.microsoft.com/office/drawing/2014/main" id="{20C796B5-FD45-112D-EEDB-4FA0B106F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6" t="-2833" b="-1"/>
          <a:stretch/>
        </p:blipFill>
        <p:spPr bwMode="auto">
          <a:xfrm>
            <a:off x="4530899" y="3304848"/>
            <a:ext cx="4329118" cy="345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3N2: O que é o novo vírus influenza, sintomas e quanto tempo dura? | Alta">
            <a:extLst>
              <a:ext uri="{FF2B5EF4-FFF2-40B4-BE49-F238E27FC236}">
                <a16:creationId xmlns:a16="http://schemas.microsoft.com/office/drawing/2014/main" id="{33832FF6-5545-8687-3F6C-249A86892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" y="3304849"/>
            <a:ext cx="4329118" cy="345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95;p13">
            <a:extLst>
              <a:ext uri="{FF2B5EF4-FFF2-40B4-BE49-F238E27FC236}">
                <a16:creationId xmlns:a16="http://schemas.microsoft.com/office/drawing/2014/main" id="{6CEAF387-02C7-E638-CA34-4BE6C1221385}"/>
              </a:ext>
            </a:extLst>
          </p:cNvPr>
          <p:cNvSpPr txBox="1">
            <a:spLocks/>
          </p:cNvSpPr>
          <p:nvPr/>
        </p:nvSpPr>
        <p:spPr>
          <a:xfrm>
            <a:off x="1498249" y="855892"/>
            <a:ext cx="10953194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FFFF"/>
              </a:buClr>
              <a:buSzPts val="3600"/>
            </a:pPr>
            <a:r>
              <a:rPr lang="pt-BR" sz="3600" dirty="0">
                <a:latin typeface="Paytone One" panose="00000500000000000000" pitchFamily="2" charset="0"/>
              </a:rPr>
              <a:t>Existem diversas doenças que afetam o sistema respiratório? Que tal um trabalho avaliativo valendo ponto para te deixar mais motivado a aprender sobre elas?</a:t>
            </a:r>
            <a:endParaRPr lang="pt-BR" dirty="0">
              <a:latin typeface="Paytone One" panose="000005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41D3813-B8EE-7BE9-FF4F-E0C5C3809453}"/>
              </a:ext>
            </a:extLst>
          </p:cNvPr>
          <p:cNvSpPr txBox="1"/>
          <p:nvPr/>
        </p:nvSpPr>
        <p:spPr>
          <a:xfrm>
            <a:off x="201781" y="3080503"/>
            <a:ext cx="3156273" cy="46166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rbel" panose="020B0503020204020204" pitchFamily="34" charset="0"/>
              </a:rPr>
              <a:t>INFLUENZA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0A67B66-F4CF-C544-EC37-9FE0B460EB1E}"/>
              </a:ext>
            </a:extLst>
          </p:cNvPr>
          <p:cNvSpPr txBox="1"/>
          <p:nvPr/>
        </p:nvSpPr>
        <p:spPr>
          <a:xfrm>
            <a:off x="4608510" y="3154042"/>
            <a:ext cx="3156273" cy="46166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rbel" panose="020B0503020204020204" pitchFamily="34" charset="0"/>
              </a:rPr>
              <a:t>COVID 19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669B50C-0C88-E1B9-A73A-47C9EF142372}"/>
              </a:ext>
            </a:extLst>
          </p:cNvPr>
          <p:cNvSpPr txBox="1"/>
          <p:nvPr/>
        </p:nvSpPr>
        <p:spPr>
          <a:xfrm>
            <a:off x="9295170" y="3311335"/>
            <a:ext cx="3156273" cy="46166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rbel" panose="020B0503020204020204" pitchFamily="34" charset="0"/>
              </a:rPr>
              <a:t>PNEUMONIA</a:t>
            </a:r>
          </a:p>
        </p:txBody>
      </p:sp>
    </p:spTree>
    <p:extLst>
      <p:ext uri="{BB962C8B-B14F-4D97-AF65-F5344CB8AC3E}">
        <p14:creationId xmlns:p14="http://schemas.microsoft.com/office/powerpoint/2010/main" val="133956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007555E8-380C-968C-3D2B-72B512132189}"/>
              </a:ext>
            </a:extLst>
          </p:cNvPr>
          <p:cNvSpPr txBox="1"/>
          <p:nvPr/>
        </p:nvSpPr>
        <p:spPr>
          <a:xfrm>
            <a:off x="1560786" y="425669"/>
            <a:ext cx="1463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REFERÊNCIAS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47F78F5-7B67-7B92-6E3F-65E40782BDDA}"/>
              </a:ext>
            </a:extLst>
          </p:cNvPr>
          <p:cNvSpPr txBox="1"/>
          <p:nvPr/>
        </p:nvSpPr>
        <p:spPr>
          <a:xfrm>
            <a:off x="8135007" y="4641108"/>
            <a:ext cx="677007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LINKS:</a:t>
            </a:r>
            <a:br>
              <a:rPr lang="pt-BR" dirty="0">
                <a:solidFill>
                  <a:schemeClr val="tx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pt-BR" dirty="0">
                <a:solidFill>
                  <a:schemeClr val="tx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pt-BR" dirty="0">
                <a:solidFill>
                  <a:schemeClr val="tx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https://www.kenhub.com/pt/library/anatomia/o-nervo-olfatorio</a:t>
            </a:r>
            <a:br>
              <a:rPr lang="pt-BR" dirty="0">
                <a:solidFill>
                  <a:schemeClr val="tx1">
                    <a:lumMod val="50000"/>
                  </a:schemeClr>
                </a:solidFill>
              </a:rPr>
            </a:br>
            <a:endParaRPr lang="pt-BR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pt-BR" dirty="0">
                <a:solidFill>
                  <a:schemeClr val="tx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https://www.stoodi.com.br/blog/biologia/sistema-respiratório</a:t>
            </a:r>
            <a:r>
              <a:rPr lang="pt-BR" dirty="0">
                <a:solidFill>
                  <a:schemeClr val="tx1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29BA9E3-7903-7E91-33DC-2F4CA90141AA}"/>
              </a:ext>
            </a:extLst>
          </p:cNvPr>
          <p:cNvSpPr txBox="1"/>
          <p:nvPr/>
        </p:nvSpPr>
        <p:spPr>
          <a:xfrm>
            <a:off x="425018" y="956231"/>
            <a:ext cx="127549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REFERÊNCIAS</a:t>
            </a:r>
            <a:br>
              <a:rPr lang="en-US" sz="2400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REECE, J. B., Wasserman, S. A., </a:t>
            </a:r>
            <a:r>
              <a:rPr lang="en-US" sz="2400" dirty="0" err="1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Urry</a:t>
            </a:r>
            <a:r>
              <a:rPr lang="en-US" sz="24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 A., Cain, M. L., </a:t>
            </a:r>
            <a:r>
              <a:rPr lang="en-US" sz="2400" dirty="0" err="1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Minorsky</a:t>
            </a:r>
            <a:r>
              <a:rPr lang="en-US" sz="24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V., &amp; Jackson, R. B. (2019). </a:t>
            </a:r>
            <a:r>
              <a:rPr lang="en-US" sz="2400" i="1" dirty="0" err="1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Biologia</a:t>
            </a:r>
            <a:r>
              <a:rPr lang="en-US" sz="2400" i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Campbell</a:t>
            </a:r>
            <a:r>
              <a:rPr lang="en-US" sz="24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Artmed</a:t>
            </a:r>
            <a:r>
              <a:rPr lang="en-US" sz="24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Editora</a:t>
            </a:r>
            <a:r>
              <a:rPr lang="en-US" sz="24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24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2400" b="1" dirty="0">
                <a:solidFill>
                  <a:schemeClr val="dk1"/>
                </a:solidFill>
                <a:latin typeface="Corbel" panose="020B0503020204020204" pitchFamily="34" charset="0"/>
              </a:rPr>
            </a:br>
            <a:r>
              <a:rPr lang="pt-BR" sz="2400" b="1" dirty="0">
                <a:solidFill>
                  <a:schemeClr val="dk1"/>
                </a:solidFill>
                <a:latin typeface="Corbel" panose="020B0503020204020204" pitchFamily="34" charset="0"/>
              </a:rPr>
              <a:t>GUYTON</a:t>
            </a:r>
            <a:r>
              <a:rPr lang="pt-BR" sz="2400" dirty="0">
                <a:solidFill>
                  <a:schemeClr val="dk1"/>
                </a:solidFill>
                <a:latin typeface="Corbel" panose="020B0503020204020204" pitchFamily="34" charset="0"/>
              </a:rPr>
              <a:t>, A.C.; HALL, J.E. Tratado de Fisiologia Médica. 12. ed. Rio de Janeiro: Elsevier, 2011.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400" dirty="0">
              <a:solidFill>
                <a:schemeClr val="dk1"/>
              </a:solidFill>
              <a:latin typeface="Corbel" panose="020B0503020204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dk1"/>
                </a:solidFill>
                <a:latin typeface="Corbel" panose="020B0503020204020204" pitchFamily="34" charset="0"/>
              </a:rPr>
              <a:t>SILVERTHORN,</a:t>
            </a:r>
            <a:r>
              <a:rPr lang="pt-BR" sz="2400" dirty="0">
                <a:solidFill>
                  <a:schemeClr val="dk1"/>
                </a:solidFill>
                <a:latin typeface="Corbel" panose="020B0503020204020204" pitchFamily="34" charset="0"/>
              </a:rPr>
              <a:t> D.U. Fisiologia Humana. 5.ed. Porto Alegre: Artmed, 2010. TORTORA, Gerard J. Corpo </a:t>
            </a:r>
            <a:r>
              <a:rPr lang="pt-BR" sz="2400" dirty="0" err="1">
                <a:solidFill>
                  <a:schemeClr val="dk1"/>
                </a:solidFill>
                <a:latin typeface="Corbel" panose="020B0503020204020204" pitchFamily="34" charset="0"/>
              </a:rPr>
              <a:t>Humano.Fundamentos</a:t>
            </a:r>
            <a:r>
              <a:rPr lang="pt-BR" sz="2400" dirty="0">
                <a:solidFill>
                  <a:schemeClr val="dk1"/>
                </a:solidFill>
                <a:latin typeface="Corbel" panose="020B0503020204020204" pitchFamily="34" charset="0"/>
              </a:rPr>
              <a:t> de Anatomia e Fisiologia. 6.ed. Porto Alegre: Artmed, 2003.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A7686FC-1D40-35FC-CFAD-BC46A5039A07}"/>
              </a:ext>
            </a:extLst>
          </p:cNvPr>
          <p:cNvSpPr txBox="1"/>
          <p:nvPr/>
        </p:nvSpPr>
        <p:spPr>
          <a:xfrm>
            <a:off x="875649" y="5225884"/>
            <a:ext cx="72593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latin typeface="Corbel" panose="020B0503020204020204" pitchFamily="34" charset="0"/>
              </a:rPr>
              <a:t>TÍTULO: </a:t>
            </a:r>
            <a:r>
              <a:rPr lang="pt-BR" sz="3000" dirty="0" err="1">
                <a:latin typeface="Paytone One" panose="00000500000000000000" pitchFamily="2" charset="0"/>
              </a:rPr>
              <a:t>Paytone</a:t>
            </a:r>
            <a:r>
              <a:rPr lang="pt-BR" sz="3000" dirty="0">
                <a:latin typeface="Paytone One" panose="00000500000000000000" pitchFamily="2" charset="0"/>
              </a:rPr>
              <a:t> </a:t>
            </a:r>
            <a:r>
              <a:rPr lang="pt-BR" sz="3000" dirty="0" err="1">
                <a:latin typeface="Paytone One" panose="00000500000000000000" pitchFamily="2" charset="0"/>
              </a:rPr>
              <a:t>one</a:t>
            </a:r>
            <a:r>
              <a:rPr lang="pt-BR" sz="3000" dirty="0">
                <a:latin typeface="Paytone One" panose="00000500000000000000" pitchFamily="2" charset="0"/>
              </a:rPr>
              <a:t> regular </a:t>
            </a:r>
            <a:r>
              <a:rPr lang="pt-BR" sz="3000" dirty="0">
                <a:latin typeface="Corbel" panose="020B0503020204020204" pitchFamily="34" charset="0"/>
              </a:rPr>
              <a:t>(Títulos)</a:t>
            </a:r>
            <a:br>
              <a:rPr lang="pt-BR" sz="3000" dirty="0">
                <a:latin typeface="Corbel" panose="020B0503020204020204" pitchFamily="34" charset="0"/>
              </a:rPr>
            </a:br>
            <a:br>
              <a:rPr lang="pt-BR" sz="3000" dirty="0">
                <a:latin typeface="Corbel" panose="020B0503020204020204" pitchFamily="34" charset="0"/>
              </a:rPr>
            </a:br>
            <a:r>
              <a:rPr lang="pt-BR" sz="3000" dirty="0">
                <a:latin typeface="Corbel" panose="020B0503020204020204" pitchFamily="34" charset="0"/>
              </a:rPr>
              <a:t>CORPO:  </a:t>
            </a:r>
            <a:r>
              <a:rPr lang="pt-BR" sz="3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Roboto</a:t>
            </a:r>
            <a:r>
              <a:rPr lang="pt-BR" sz="3000" dirty="0">
                <a:latin typeface="Corbel" panose="020B0503020204020204" pitchFamily="34" charset="0"/>
              </a:rPr>
              <a:t> e </a:t>
            </a:r>
            <a:r>
              <a:rPr lang="pt-BR" sz="3000" dirty="0" err="1">
                <a:latin typeface="Corbel" panose="020B0503020204020204" pitchFamily="34" charset="0"/>
              </a:rPr>
              <a:t>Corbel</a:t>
            </a:r>
            <a:endParaRPr lang="pt-BR" sz="3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634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7B78E7D-43DA-3044-EA75-29F38698D16F}"/>
              </a:ext>
            </a:extLst>
          </p:cNvPr>
          <p:cNvSpPr txBox="1"/>
          <p:nvPr/>
        </p:nvSpPr>
        <p:spPr>
          <a:xfrm>
            <a:off x="1306718" y="833800"/>
            <a:ext cx="11494882" cy="5952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4000" b="0" i="0" dirty="0">
                <a:solidFill>
                  <a:schemeClr val="bg1">
                    <a:lumMod val="10000"/>
                  </a:schemeClr>
                </a:solidFill>
                <a:effectLst/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“O </a:t>
            </a:r>
            <a:r>
              <a:rPr lang="pt-BR" sz="4000" b="1" i="0" dirty="0">
                <a:solidFill>
                  <a:schemeClr val="bg1">
                    <a:lumMod val="10000"/>
                  </a:schemeClr>
                </a:solidFill>
                <a:effectLst/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SISTEMA RESPIRATÓRIO</a:t>
            </a:r>
            <a:r>
              <a:rPr lang="pt-BR" sz="4000" b="0" i="0" dirty="0">
                <a:solidFill>
                  <a:schemeClr val="bg1">
                    <a:lumMod val="10000"/>
                  </a:schemeClr>
                </a:solidFill>
                <a:effectLst/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É O CONJUNTO DE </a:t>
            </a:r>
            <a:r>
              <a:rPr lang="pt-BR" sz="4000" b="0" i="0" u="none" strike="noStrike" dirty="0">
                <a:solidFill>
                  <a:schemeClr val="bg1">
                    <a:lumMod val="10000"/>
                  </a:schemeClr>
                </a:solidFill>
                <a:effectLst/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ÓRGÃOS </a:t>
            </a:r>
            <a:r>
              <a:rPr lang="pt-BR" sz="4000" b="0" i="0" dirty="0">
                <a:solidFill>
                  <a:schemeClr val="bg1">
                    <a:lumMod val="10000"/>
                  </a:schemeClr>
                </a:solidFill>
                <a:effectLst/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RESPONSÁVEIS PELAS TROCAS GASOSAS ENTRE O ORGANISMO E O </a:t>
            </a:r>
            <a:r>
              <a:rPr lang="pt-BR" sz="4000" b="0" i="0" u="none" strike="noStrike" dirty="0">
                <a:solidFill>
                  <a:schemeClr val="bg1">
                    <a:lumMod val="10000"/>
                  </a:schemeClr>
                </a:solidFill>
                <a:effectLst/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MEIO AMBIENTE</a:t>
            </a:r>
            <a:r>
              <a:rPr lang="pt-BR" sz="4000" b="0" i="0" dirty="0">
                <a:solidFill>
                  <a:schemeClr val="bg1">
                    <a:lumMod val="10000"/>
                  </a:schemeClr>
                </a:solidFill>
                <a:effectLst/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4000" b="0" i="1" dirty="0">
                <a:solidFill>
                  <a:schemeClr val="bg1">
                    <a:lumMod val="10000"/>
                  </a:schemeClr>
                </a:solidFill>
                <a:effectLst/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(HEMATOSE PULMONAR), </a:t>
            </a:r>
            <a:r>
              <a:rPr lang="pt-BR" sz="4000" b="0" i="0" dirty="0">
                <a:solidFill>
                  <a:schemeClr val="bg1">
                    <a:lumMod val="10000"/>
                  </a:schemeClr>
                </a:solidFill>
                <a:effectLst/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POSSIBILITANDO A </a:t>
            </a:r>
            <a:r>
              <a:rPr lang="pt-BR" sz="4000" b="0" i="0" u="sng" strike="noStrike" dirty="0">
                <a:solidFill>
                  <a:schemeClr val="bg1">
                    <a:lumMod val="10000"/>
                  </a:schemeClr>
                </a:solidFill>
                <a:effectLst/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RESPIRAÇÃO CELULAR</a:t>
            </a:r>
            <a:r>
              <a:rPr lang="pt-BR" sz="4000" u="none" strike="noStrike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ISTO É</a:t>
            </a:r>
            <a:r>
              <a:rPr lang="pt-BR" sz="4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O GÁS OXIGÊNIO É TRANSPORTADO ATRAVÉS DA CORRENTE SANGUÍNEA PARA TODAS AS CÉLULAS DO CORPO PRODUZIR ENERGIA.”</a:t>
            </a:r>
          </a:p>
        </p:txBody>
      </p:sp>
    </p:spTree>
    <p:extLst>
      <p:ext uri="{BB962C8B-B14F-4D97-AF65-F5344CB8AC3E}">
        <p14:creationId xmlns:p14="http://schemas.microsoft.com/office/powerpoint/2010/main" val="3818456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"/>
          <p:cNvSpPr txBox="1">
            <a:spLocks noGrp="1"/>
          </p:cNvSpPr>
          <p:nvPr>
            <p:ph type="body" idx="4294967295"/>
          </p:nvPr>
        </p:nvSpPr>
        <p:spPr>
          <a:xfrm>
            <a:off x="163432" y="2096814"/>
            <a:ext cx="7011511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254000" indent="0" algn="ctr">
              <a:spcBef>
                <a:spcPts val="0"/>
              </a:spcBef>
              <a:buSzPts val="2800"/>
              <a:buNone/>
            </a:pPr>
            <a:r>
              <a:rPr lang="en-US" sz="3000" dirty="0">
                <a:solidFill>
                  <a:schemeClr val="bg1">
                    <a:lumMod val="10000"/>
                  </a:schemeClr>
                </a:solidFill>
                <a:highlight>
                  <a:srgbClr val="C0C0C0"/>
                </a:highlight>
                <a:latin typeface="Corbel" panose="020B0503020204020204" pitchFamily="34" charset="0"/>
              </a:rPr>
              <a:t>DIRETO AO PONTO</a:t>
            </a:r>
            <a:br>
              <a:rPr lang="en-US" sz="3000" dirty="0">
                <a:solidFill>
                  <a:schemeClr val="bg1">
                    <a:lumMod val="10000"/>
                  </a:schemeClr>
                </a:solidFill>
                <a:highlight>
                  <a:srgbClr val="C0C0C0"/>
                </a:highlight>
                <a:latin typeface="Corbel" panose="020B0503020204020204" pitchFamily="34" charset="0"/>
              </a:rPr>
            </a:br>
            <a:endParaRPr sz="3000" dirty="0">
              <a:solidFill>
                <a:schemeClr val="bg1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marL="254000" algn="ctr">
              <a:buSzPts val="2800"/>
            </a:pP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O Sistema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respiratório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permite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que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os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animais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highlight>
                  <a:srgbClr val="D9EAD3"/>
                </a:highlight>
                <a:latin typeface="Corbel" panose="020B0503020204020204" pitchFamily="34" charset="0"/>
              </a:rPr>
              <a:t>transfiram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highlight>
                  <a:srgbClr val="D9EAD3"/>
                </a:highlight>
                <a:latin typeface="Corbel" panose="020B0503020204020204" pitchFamily="34" charset="0"/>
              </a:rPr>
              <a:t> o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highlight>
                  <a:srgbClr val="D9EAD3"/>
                </a:highlight>
                <a:latin typeface="Corbel" panose="020B0503020204020204" pitchFamily="34" charset="0"/>
              </a:rPr>
              <a:t>oxigênio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highlight>
                  <a:srgbClr val="D9EAD3"/>
                </a:highlight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highlight>
                  <a:srgbClr val="D9EAD3"/>
                </a:highlight>
                <a:latin typeface="Corbel" panose="020B0503020204020204" pitchFamily="34" charset="0"/>
              </a:rPr>
              <a:t>captado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highlight>
                  <a:srgbClr val="D9EAD3"/>
                </a:highlight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na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inspiração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para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os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tecidos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do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corpo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. </a:t>
            </a:r>
            <a:b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</a:b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Logo, 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highlight>
                  <a:srgbClr val="D9EAD3"/>
                </a:highlight>
                <a:latin typeface="Corbel" panose="020B0503020204020204" pitchFamily="34" charset="0"/>
              </a:rPr>
              <a:t>remove o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highlight>
                  <a:srgbClr val="D9EAD3"/>
                </a:highlight>
                <a:latin typeface="Corbel" panose="020B0503020204020204" pitchFamily="34" charset="0"/>
              </a:rPr>
              <a:t>dióxido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highlight>
                  <a:srgbClr val="D9EAD3"/>
                </a:highlight>
                <a:latin typeface="Corbel" panose="020B0503020204020204" pitchFamily="34" charset="0"/>
              </a:rPr>
              <a:t> de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highlight>
                  <a:srgbClr val="D9EAD3"/>
                </a:highlight>
                <a:latin typeface="Corbel" panose="020B0503020204020204" pitchFamily="34" charset="0"/>
              </a:rPr>
              <a:t>carbono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(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produto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residual) das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células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.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Há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uma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troca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de gases.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Nós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seres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humanos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o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transporte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ocorre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através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das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hemoglobinas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das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hemacias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.</a:t>
            </a:r>
            <a:endParaRPr sz="3000" dirty="0">
              <a:solidFill>
                <a:schemeClr val="bg1">
                  <a:lumMod val="1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3074" name="Picture 2" descr="AE3803 | Cells at Work! Wiki | Fandom">
            <a:extLst>
              <a:ext uri="{FF2B5EF4-FFF2-40B4-BE49-F238E27FC236}">
                <a16:creationId xmlns:a16="http://schemas.microsoft.com/office/drawing/2014/main" id="{D4A57A6B-B5D0-04D8-7FD9-CF94E460A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867" y="0"/>
            <a:ext cx="29337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áfico 2" descr="Seta de linha: girar para a esquerda com preenchimento sólido">
            <a:extLst>
              <a:ext uri="{FF2B5EF4-FFF2-40B4-BE49-F238E27FC236}">
                <a16:creationId xmlns:a16="http://schemas.microsoft.com/office/drawing/2014/main" id="{14878127-8DD6-6E22-CEC9-C1D8E154C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287" y="641131"/>
            <a:ext cx="914400" cy="9144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7142940-43A6-D882-374F-304E48A41BB3}"/>
              </a:ext>
            </a:extLst>
          </p:cNvPr>
          <p:cNvSpPr txBox="1"/>
          <p:nvPr/>
        </p:nvSpPr>
        <p:spPr>
          <a:xfrm>
            <a:off x="6019344" y="1224455"/>
            <a:ext cx="40342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orbel" panose="020B0503020204020204" pitchFamily="34" charset="0"/>
              </a:rPr>
              <a:t>NO ANIME CELLS AT WORK A PERSONAGEM DA HEMÁCIA ESTÁ ENTRE O SISTEMA CARDIOVASCULAR (CIRCULATÓRIO E RESPIRATÓRIO) TRANSPORTANDO OS GASES OXIGÊNIO E CARBONO</a:t>
            </a:r>
          </a:p>
        </p:txBody>
      </p:sp>
      <p:pic>
        <p:nvPicPr>
          <p:cNvPr id="6" name="Gráfico 5" descr="Na mosca com preenchimento sólido">
            <a:extLst>
              <a:ext uri="{FF2B5EF4-FFF2-40B4-BE49-F238E27FC236}">
                <a16:creationId xmlns:a16="http://schemas.microsoft.com/office/drawing/2014/main" id="{00E6277D-32F9-F151-0730-DBE2C342A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59064" y="135203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"/>
          <p:cNvSpPr txBox="1">
            <a:spLocks noGrp="1"/>
          </p:cNvSpPr>
          <p:nvPr>
            <p:ph type="title" idx="4294967295"/>
          </p:nvPr>
        </p:nvSpPr>
        <p:spPr>
          <a:xfrm>
            <a:off x="607281" y="376968"/>
            <a:ext cx="98171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algn="ctr">
              <a:buClr>
                <a:srgbClr val="FFFFFF"/>
              </a:buClr>
              <a:buSzPts val="4800"/>
            </a:pPr>
            <a:r>
              <a:rPr lang="en-US" sz="4500" b="1" dirty="0">
                <a:latin typeface="Corbel" panose="020B0503020204020204" pitchFamily="34" charset="0"/>
              </a:rPr>
              <a:t>ATENÇÃO A TERMINOLOGIA</a:t>
            </a:r>
            <a:endParaRPr sz="4500" b="1" dirty="0">
              <a:latin typeface="Corbel" panose="020B0503020204020204" pitchFamily="34" charset="0"/>
            </a:endParaRPr>
          </a:p>
        </p:txBody>
      </p:sp>
      <p:sp>
        <p:nvSpPr>
          <p:cNvPr id="191" name="Google Shape;191;p3"/>
          <p:cNvSpPr txBox="1">
            <a:spLocks noGrp="1"/>
          </p:cNvSpPr>
          <p:nvPr>
            <p:ph type="body" idx="4294967295"/>
          </p:nvPr>
        </p:nvSpPr>
        <p:spPr>
          <a:xfrm>
            <a:off x="506086" y="1833530"/>
            <a:ext cx="981710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254000">
              <a:spcBef>
                <a:spcPts val="0"/>
              </a:spcBef>
              <a:buSzPts val="3000"/>
            </a:pP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O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termo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“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Respiração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” é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usado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de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diferentes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formas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:</a:t>
            </a:r>
            <a:b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</a:br>
            <a:endParaRPr sz="3000" b="1" dirty="0">
              <a:solidFill>
                <a:schemeClr val="bg1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marL="1042987" lvl="1" indent="-446087">
              <a:buSzPts val="3000"/>
            </a:pPr>
            <a:r>
              <a:rPr lang="en-US" sz="3000" b="1" i="1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Respiração</a:t>
            </a:r>
            <a:r>
              <a:rPr lang="en-US" sz="3000" b="1" i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b="1" i="1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celular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: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Quebra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da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glicose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na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mitocôndria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para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produzir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ATP.</a:t>
            </a:r>
            <a:b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</a:br>
            <a:endParaRPr sz="3000" dirty="0">
              <a:solidFill>
                <a:schemeClr val="bg1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marL="1042987" lvl="1" indent="-446087">
              <a:buSzPts val="3000"/>
            </a:pPr>
            <a:r>
              <a:rPr lang="en-US" sz="3000" b="1" i="1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Sistemas</a:t>
            </a:r>
            <a:r>
              <a:rPr lang="en-US" sz="3000" b="1" i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b="1" i="1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respiratório</a:t>
            </a:r>
            <a:r>
              <a:rPr lang="en-US" sz="3000" b="1" i="1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: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são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o conjunto de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órgãos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em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animais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que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trocam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gases com o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meio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ambiente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.</a:t>
            </a:r>
            <a:b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</a:br>
            <a:endParaRPr sz="3000" dirty="0">
              <a:solidFill>
                <a:schemeClr val="bg1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marL="1042987" lvl="1" indent="-446087">
              <a:buSzPts val="3000"/>
            </a:pPr>
            <a:r>
              <a:rPr lang="en-US" sz="3000" b="1" i="1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Respiração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: é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constantemente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usado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por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nós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ao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se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referir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ao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ato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de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inspirar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o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ar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ou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a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mecânica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respiratória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orbel" panose="020B0503020204020204" pitchFamily="34" charset="0"/>
              </a:rPr>
              <a:t>.</a:t>
            </a:r>
            <a:endParaRPr sz="3000" dirty="0">
              <a:solidFill>
                <a:schemeClr val="bg1">
                  <a:lumMod val="1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3" name="Gráfico 2" descr="Megafone1 com preenchimento sólido">
            <a:extLst>
              <a:ext uri="{FF2B5EF4-FFF2-40B4-BE49-F238E27FC236}">
                <a16:creationId xmlns:a16="http://schemas.microsoft.com/office/drawing/2014/main" id="{2D824192-A9B0-9598-1DE2-4CE54345D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7281" y="441415"/>
            <a:ext cx="1357007" cy="1357007"/>
          </a:xfrm>
          <a:prstGeom prst="rect">
            <a:avLst/>
          </a:prstGeom>
        </p:spPr>
      </p:pic>
      <p:grpSp>
        <p:nvGrpSpPr>
          <p:cNvPr id="4" name="Google Shape;681;p18">
            <a:extLst>
              <a:ext uri="{FF2B5EF4-FFF2-40B4-BE49-F238E27FC236}">
                <a16:creationId xmlns:a16="http://schemas.microsoft.com/office/drawing/2014/main" id="{BEB3F3DE-7F48-928D-9D27-A08B2A9876A9}"/>
              </a:ext>
            </a:extLst>
          </p:cNvPr>
          <p:cNvGrpSpPr/>
          <p:nvPr/>
        </p:nvGrpSpPr>
        <p:grpSpPr>
          <a:xfrm>
            <a:off x="10278318" y="268147"/>
            <a:ext cx="2789499" cy="7083706"/>
            <a:chOff x="4033557" y="1000555"/>
            <a:chExt cx="1077149" cy="2877382"/>
          </a:xfrm>
        </p:grpSpPr>
        <p:sp>
          <p:nvSpPr>
            <p:cNvPr id="5" name="Google Shape;682;p18">
              <a:extLst>
                <a:ext uri="{FF2B5EF4-FFF2-40B4-BE49-F238E27FC236}">
                  <a16:creationId xmlns:a16="http://schemas.microsoft.com/office/drawing/2014/main" id="{A6897590-1BFE-272E-5188-403F3D2D626F}"/>
                </a:ext>
              </a:extLst>
            </p:cNvPr>
            <p:cNvSpPr/>
            <p:nvPr/>
          </p:nvSpPr>
          <p:spPr>
            <a:xfrm>
              <a:off x="4033557" y="1000555"/>
              <a:ext cx="1077149" cy="2877382"/>
            </a:xfrm>
            <a:custGeom>
              <a:avLst/>
              <a:gdLst/>
              <a:ahLst/>
              <a:cxnLst/>
              <a:rect l="l" t="t" r="r" b="b"/>
              <a:pathLst>
                <a:path w="20097" h="53685" extrusionOk="0">
                  <a:moveTo>
                    <a:pt x="10044" y="0"/>
                  </a:moveTo>
                  <a:cubicBezTo>
                    <a:pt x="9813" y="0"/>
                    <a:pt x="9578" y="39"/>
                    <a:pt x="9337" y="120"/>
                  </a:cubicBezTo>
                  <a:cubicBezTo>
                    <a:pt x="9000" y="211"/>
                    <a:pt x="8712" y="366"/>
                    <a:pt x="8444" y="591"/>
                  </a:cubicBezTo>
                  <a:cubicBezTo>
                    <a:pt x="8177" y="816"/>
                    <a:pt x="8065" y="1083"/>
                    <a:pt x="7888" y="1372"/>
                  </a:cubicBezTo>
                  <a:cubicBezTo>
                    <a:pt x="7530" y="1949"/>
                    <a:pt x="7578" y="2794"/>
                    <a:pt x="7712" y="3441"/>
                  </a:cubicBezTo>
                  <a:cubicBezTo>
                    <a:pt x="7621" y="3489"/>
                    <a:pt x="7530" y="3511"/>
                    <a:pt x="7487" y="3644"/>
                  </a:cubicBezTo>
                  <a:cubicBezTo>
                    <a:pt x="7423" y="3842"/>
                    <a:pt x="7530" y="4158"/>
                    <a:pt x="7578" y="4334"/>
                  </a:cubicBezTo>
                  <a:cubicBezTo>
                    <a:pt x="7621" y="4559"/>
                    <a:pt x="7690" y="4848"/>
                    <a:pt x="7824" y="5024"/>
                  </a:cubicBezTo>
                  <a:cubicBezTo>
                    <a:pt x="7867" y="5094"/>
                    <a:pt x="7909" y="5115"/>
                    <a:pt x="7979" y="5158"/>
                  </a:cubicBezTo>
                  <a:cubicBezTo>
                    <a:pt x="8091" y="5201"/>
                    <a:pt x="8177" y="5249"/>
                    <a:pt x="8246" y="5313"/>
                  </a:cubicBezTo>
                  <a:cubicBezTo>
                    <a:pt x="8225" y="5425"/>
                    <a:pt x="8225" y="5516"/>
                    <a:pt x="8225" y="5628"/>
                  </a:cubicBezTo>
                  <a:cubicBezTo>
                    <a:pt x="8225" y="5869"/>
                    <a:pt x="8289" y="6094"/>
                    <a:pt x="8401" y="6361"/>
                  </a:cubicBezTo>
                  <a:cubicBezTo>
                    <a:pt x="8599" y="6853"/>
                    <a:pt x="8647" y="7276"/>
                    <a:pt x="8626" y="7719"/>
                  </a:cubicBezTo>
                  <a:cubicBezTo>
                    <a:pt x="8000" y="8056"/>
                    <a:pt x="7332" y="8366"/>
                    <a:pt x="6706" y="8703"/>
                  </a:cubicBezTo>
                  <a:cubicBezTo>
                    <a:pt x="6487" y="8789"/>
                    <a:pt x="6284" y="8901"/>
                    <a:pt x="6059" y="8971"/>
                  </a:cubicBezTo>
                  <a:cubicBezTo>
                    <a:pt x="5685" y="9078"/>
                    <a:pt x="5327" y="9126"/>
                    <a:pt x="4968" y="9302"/>
                  </a:cubicBezTo>
                  <a:cubicBezTo>
                    <a:pt x="4482" y="9527"/>
                    <a:pt x="4123" y="9949"/>
                    <a:pt x="3877" y="10415"/>
                  </a:cubicBezTo>
                  <a:cubicBezTo>
                    <a:pt x="3252" y="11575"/>
                    <a:pt x="3075" y="12848"/>
                    <a:pt x="3433" y="14094"/>
                  </a:cubicBezTo>
                  <a:cubicBezTo>
                    <a:pt x="3412" y="14185"/>
                    <a:pt x="3364" y="14270"/>
                    <a:pt x="3343" y="14361"/>
                  </a:cubicBezTo>
                  <a:cubicBezTo>
                    <a:pt x="3230" y="14629"/>
                    <a:pt x="3145" y="14896"/>
                    <a:pt x="3097" y="15185"/>
                  </a:cubicBezTo>
                  <a:cubicBezTo>
                    <a:pt x="3032" y="15720"/>
                    <a:pt x="3054" y="16254"/>
                    <a:pt x="3054" y="16789"/>
                  </a:cubicBezTo>
                  <a:cubicBezTo>
                    <a:pt x="3054" y="17324"/>
                    <a:pt x="3097" y="17859"/>
                    <a:pt x="3032" y="18393"/>
                  </a:cubicBezTo>
                  <a:cubicBezTo>
                    <a:pt x="3032" y="18484"/>
                    <a:pt x="3011" y="18570"/>
                    <a:pt x="3011" y="18661"/>
                  </a:cubicBezTo>
                  <a:cubicBezTo>
                    <a:pt x="2808" y="19105"/>
                    <a:pt x="2519" y="20067"/>
                    <a:pt x="2498" y="20153"/>
                  </a:cubicBezTo>
                  <a:cubicBezTo>
                    <a:pt x="2364" y="20800"/>
                    <a:pt x="2252" y="21447"/>
                    <a:pt x="2209" y="22073"/>
                  </a:cubicBezTo>
                  <a:cubicBezTo>
                    <a:pt x="2097" y="23431"/>
                    <a:pt x="2118" y="24768"/>
                    <a:pt x="1984" y="26105"/>
                  </a:cubicBezTo>
                  <a:cubicBezTo>
                    <a:pt x="1717" y="26682"/>
                    <a:pt x="1225" y="27174"/>
                    <a:pt x="824" y="27575"/>
                  </a:cubicBezTo>
                  <a:cubicBezTo>
                    <a:pt x="492" y="27886"/>
                    <a:pt x="380" y="28244"/>
                    <a:pt x="225" y="28645"/>
                  </a:cubicBezTo>
                  <a:cubicBezTo>
                    <a:pt x="155" y="28709"/>
                    <a:pt x="91" y="28800"/>
                    <a:pt x="22" y="28864"/>
                  </a:cubicBezTo>
                  <a:cubicBezTo>
                    <a:pt x="0" y="28912"/>
                    <a:pt x="22" y="28977"/>
                    <a:pt x="70" y="28998"/>
                  </a:cubicBezTo>
                  <a:cubicBezTo>
                    <a:pt x="91" y="29002"/>
                    <a:pt x="111" y="29004"/>
                    <a:pt x="132" y="29004"/>
                  </a:cubicBezTo>
                  <a:cubicBezTo>
                    <a:pt x="349" y="29004"/>
                    <a:pt x="550" y="28787"/>
                    <a:pt x="711" y="28645"/>
                  </a:cubicBezTo>
                  <a:cubicBezTo>
                    <a:pt x="824" y="28554"/>
                    <a:pt x="915" y="28442"/>
                    <a:pt x="1006" y="28356"/>
                  </a:cubicBezTo>
                  <a:cubicBezTo>
                    <a:pt x="1048" y="28356"/>
                    <a:pt x="1048" y="28378"/>
                    <a:pt x="1048" y="28420"/>
                  </a:cubicBezTo>
                  <a:cubicBezTo>
                    <a:pt x="1070" y="28442"/>
                    <a:pt x="1070" y="28511"/>
                    <a:pt x="1070" y="28575"/>
                  </a:cubicBezTo>
                  <a:cubicBezTo>
                    <a:pt x="1070" y="28912"/>
                    <a:pt x="893" y="29624"/>
                    <a:pt x="845" y="29800"/>
                  </a:cubicBezTo>
                  <a:cubicBezTo>
                    <a:pt x="802" y="30180"/>
                    <a:pt x="669" y="30559"/>
                    <a:pt x="647" y="30939"/>
                  </a:cubicBezTo>
                  <a:cubicBezTo>
                    <a:pt x="633" y="31031"/>
                    <a:pt x="721" y="31102"/>
                    <a:pt x="807" y="31102"/>
                  </a:cubicBezTo>
                  <a:cubicBezTo>
                    <a:pt x="847" y="31102"/>
                    <a:pt x="886" y="31087"/>
                    <a:pt x="915" y="31051"/>
                  </a:cubicBezTo>
                  <a:cubicBezTo>
                    <a:pt x="1113" y="30805"/>
                    <a:pt x="1161" y="30495"/>
                    <a:pt x="1294" y="30201"/>
                  </a:cubicBezTo>
                  <a:cubicBezTo>
                    <a:pt x="1294" y="30180"/>
                    <a:pt x="1294" y="30158"/>
                    <a:pt x="1316" y="30137"/>
                  </a:cubicBezTo>
                  <a:lnTo>
                    <a:pt x="1316" y="30137"/>
                  </a:lnTo>
                  <a:cubicBezTo>
                    <a:pt x="1294" y="30228"/>
                    <a:pt x="1294" y="30313"/>
                    <a:pt x="1294" y="30335"/>
                  </a:cubicBezTo>
                  <a:cubicBezTo>
                    <a:pt x="1225" y="30693"/>
                    <a:pt x="1113" y="31073"/>
                    <a:pt x="1070" y="31453"/>
                  </a:cubicBezTo>
                  <a:cubicBezTo>
                    <a:pt x="1070" y="31565"/>
                    <a:pt x="1161" y="31629"/>
                    <a:pt x="1246" y="31629"/>
                  </a:cubicBezTo>
                  <a:cubicBezTo>
                    <a:pt x="1256" y="31630"/>
                    <a:pt x="1265" y="31630"/>
                    <a:pt x="1274" y="31630"/>
                  </a:cubicBezTo>
                  <a:cubicBezTo>
                    <a:pt x="1501" y="31630"/>
                    <a:pt x="1608" y="31376"/>
                    <a:pt x="1695" y="31185"/>
                  </a:cubicBezTo>
                  <a:cubicBezTo>
                    <a:pt x="1703" y="31186"/>
                    <a:pt x="1710" y="31186"/>
                    <a:pt x="1717" y="31186"/>
                  </a:cubicBezTo>
                  <a:cubicBezTo>
                    <a:pt x="2017" y="31186"/>
                    <a:pt x="2256" y="30756"/>
                    <a:pt x="2428" y="30469"/>
                  </a:cubicBezTo>
                  <a:cubicBezTo>
                    <a:pt x="2899" y="30271"/>
                    <a:pt x="3145" y="29511"/>
                    <a:pt x="3278" y="29067"/>
                  </a:cubicBezTo>
                  <a:cubicBezTo>
                    <a:pt x="3519" y="28196"/>
                    <a:pt x="3567" y="27260"/>
                    <a:pt x="3476" y="26372"/>
                  </a:cubicBezTo>
                  <a:cubicBezTo>
                    <a:pt x="3476" y="26372"/>
                    <a:pt x="3455" y="26351"/>
                    <a:pt x="3455" y="26324"/>
                  </a:cubicBezTo>
                  <a:cubicBezTo>
                    <a:pt x="3519" y="26126"/>
                    <a:pt x="3610" y="25950"/>
                    <a:pt x="3679" y="25747"/>
                  </a:cubicBezTo>
                  <a:cubicBezTo>
                    <a:pt x="3813" y="25367"/>
                    <a:pt x="3990" y="24987"/>
                    <a:pt x="4145" y="24613"/>
                  </a:cubicBezTo>
                  <a:cubicBezTo>
                    <a:pt x="4524" y="23763"/>
                    <a:pt x="4770" y="22896"/>
                    <a:pt x="4925" y="21982"/>
                  </a:cubicBezTo>
                  <a:cubicBezTo>
                    <a:pt x="5038" y="21137"/>
                    <a:pt x="5102" y="20265"/>
                    <a:pt x="5150" y="19420"/>
                  </a:cubicBezTo>
                  <a:cubicBezTo>
                    <a:pt x="5193" y="18506"/>
                    <a:pt x="5369" y="17704"/>
                    <a:pt x="5637" y="16901"/>
                  </a:cubicBezTo>
                  <a:cubicBezTo>
                    <a:pt x="5974" y="17837"/>
                    <a:pt x="6241" y="18682"/>
                    <a:pt x="6193" y="19688"/>
                  </a:cubicBezTo>
                  <a:cubicBezTo>
                    <a:pt x="6171" y="21025"/>
                    <a:pt x="5770" y="22228"/>
                    <a:pt x="5460" y="23474"/>
                  </a:cubicBezTo>
                  <a:cubicBezTo>
                    <a:pt x="4883" y="25682"/>
                    <a:pt x="4722" y="27955"/>
                    <a:pt x="5081" y="30180"/>
                  </a:cubicBezTo>
                  <a:cubicBezTo>
                    <a:pt x="5102" y="30228"/>
                    <a:pt x="5102" y="30249"/>
                    <a:pt x="5123" y="30271"/>
                  </a:cubicBezTo>
                  <a:cubicBezTo>
                    <a:pt x="5171" y="32388"/>
                    <a:pt x="6171" y="34415"/>
                    <a:pt x="6353" y="36533"/>
                  </a:cubicBezTo>
                  <a:cubicBezTo>
                    <a:pt x="6551" y="39137"/>
                    <a:pt x="5573" y="41635"/>
                    <a:pt x="6059" y="44239"/>
                  </a:cubicBezTo>
                  <a:cubicBezTo>
                    <a:pt x="6059" y="44287"/>
                    <a:pt x="6086" y="44308"/>
                    <a:pt x="6107" y="44308"/>
                  </a:cubicBezTo>
                  <a:cubicBezTo>
                    <a:pt x="6107" y="44464"/>
                    <a:pt x="6107" y="44554"/>
                    <a:pt x="6129" y="44576"/>
                  </a:cubicBezTo>
                  <a:cubicBezTo>
                    <a:pt x="6241" y="45244"/>
                    <a:pt x="6460" y="45913"/>
                    <a:pt x="6621" y="46560"/>
                  </a:cubicBezTo>
                  <a:cubicBezTo>
                    <a:pt x="6776" y="47271"/>
                    <a:pt x="6909" y="47940"/>
                    <a:pt x="6974" y="48651"/>
                  </a:cubicBezTo>
                  <a:cubicBezTo>
                    <a:pt x="7022" y="49234"/>
                    <a:pt x="6974" y="49768"/>
                    <a:pt x="7022" y="50346"/>
                  </a:cubicBezTo>
                  <a:cubicBezTo>
                    <a:pt x="6974" y="50416"/>
                    <a:pt x="6931" y="50480"/>
                    <a:pt x="6888" y="50549"/>
                  </a:cubicBezTo>
                  <a:cubicBezTo>
                    <a:pt x="6621" y="51014"/>
                    <a:pt x="6241" y="51506"/>
                    <a:pt x="5904" y="51886"/>
                  </a:cubicBezTo>
                  <a:cubicBezTo>
                    <a:pt x="5770" y="52041"/>
                    <a:pt x="5551" y="52196"/>
                    <a:pt x="5551" y="52421"/>
                  </a:cubicBezTo>
                  <a:cubicBezTo>
                    <a:pt x="5551" y="52640"/>
                    <a:pt x="5728" y="52662"/>
                    <a:pt x="5749" y="52865"/>
                  </a:cubicBezTo>
                  <a:cubicBezTo>
                    <a:pt x="5770" y="52929"/>
                    <a:pt x="5819" y="52998"/>
                    <a:pt x="5925" y="53020"/>
                  </a:cubicBezTo>
                  <a:cubicBezTo>
                    <a:pt x="5925" y="53020"/>
                    <a:pt x="5995" y="53020"/>
                    <a:pt x="6038" y="52998"/>
                  </a:cubicBezTo>
                  <a:cubicBezTo>
                    <a:pt x="6059" y="53063"/>
                    <a:pt x="6107" y="53175"/>
                    <a:pt x="6107" y="53175"/>
                  </a:cubicBezTo>
                  <a:cubicBezTo>
                    <a:pt x="6125" y="53232"/>
                    <a:pt x="6190" y="53271"/>
                    <a:pt x="6248" y="53271"/>
                  </a:cubicBezTo>
                  <a:cubicBezTo>
                    <a:pt x="6260" y="53271"/>
                    <a:pt x="6272" y="53270"/>
                    <a:pt x="6284" y="53266"/>
                  </a:cubicBezTo>
                  <a:cubicBezTo>
                    <a:pt x="6284" y="53244"/>
                    <a:pt x="6375" y="53223"/>
                    <a:pt x="6439" y="53175"/>
                  </a:cubicBezTo>
                  <a:lnTo>
                    <a:pt x="6460" y="53196"/>
                  </a:lnTo>
                  <a:cubicBezTo>
                    <a:pt x="6530" y="53266"/>
                    <a:pt x="6487" y="53330"/>
                    <a:pt x="6621" y="53421"/>
                  </a:cubicBezTo>
                  <a:cubicBezTo>
                    <a:pt x="6645" y="53433"/>
                    <a:pt x="6677" y="53446"/>
                    <a:pt x="6709" y="53446"/>
                  </a:cubicBezTo>
                  <a:cubicBezTo>
                    <a:pt x="6732" y="53446"/>
                    <a:pt x="6755" y="53439"/>
                    <a:pt x="6776" y="53421"/>
                  </a:cubicBezTo>
                  <a:cubicBezTo>
                    <a:pt x="6952" y="53287"/>
                    <a:pt x="7086" y="53089"/>
                    <a:pt x="7220" y="52929"/>
                  </a:cubicBezTo>
                  <a:lnTo>
                    <a:pt x="7220" y="52929"/>
                  </a:lnTo>
                  <a:cubicBezTo>
                    <a:pt x="7155" y="53175"/>
                    <a:pt x="7043" y="53464"/>
                    <a:pt x="7198" y="53597"/>
                  </a:cubicBezTo>
                  <a:cubicBezTo>
                    <a:pt x="7250" y="53660"/>
                    <a:pt x="7342" y="53684"/>
                    <a:pt x="7443" y="53684"/>
                  </a:cubicBezTo>
                  <a:cubicBezTo>
                    <a:pt x="7603" y="53684"/>
                    <a:pt x="7785" y="53623"/>
                    <a:pt x="7867" y="53555"/>
                  </a:cubicBezTo>
                  <a:cubicBezTo>
                    <a:pt x="7979" y="53464"/>
                    <a:pt x="8022" y="53266"/>
                    <a:pt x="8065" y="53132"/>
                  </a:cubicBezTo>
                  <a:cubicBezTo>
                    <a:pt x="8155" y="52843"/>
                    <a:pt x="8311" y="52640"/>
                    <a:pt x="8444" y="52373"/>
                  </a:cubicBezTo>
                  <a:cubicBezTo>
                    <a:pt x="8578" y="52105"/>
                    <a:pt x="8599" y="51838"/>
                    <a:pt x="8733" y="51549"/>
                  </a:cubicBezTo>
                  <a:cubicBezTo>
                    <a:pt x="8867" y="51325"/>
                    <a:pt x="8936" y="51148"/>
                    <a:pt x="8958" y="50881"/>
                  </a:cubicBezTo>
                  <a:cubicBezTo>
                    <a:pt x="8979" y="50817"/>
                    <a:pt x="8936" y="50768"/>
                    <a:pt x="8893" y="50747"/>
                  </a:cubicBezTo>
                  <a:cubicBezTo>
                    <a:pt x="8893" y="50592"/>
                    <a:pt x="8867" y="50437"/>
                    <a:pt x="8824" y="50255"/>
                  </a:cubicBezTo>
                  <a:cubicBezTo>
                    <a:pt x="8781" y="50057"/>
                    <a:pt x="8803" y="49833"/>
                    <a:pt x="8781" y="49613"/>
                  </a:cubicBezTo>
                  <a:cubicBezTo>
                    <a:pt x="8824" y="49501"/>
                    <a:pt x="8845" y="49389"/>
                    <a:pt x="8845" y="49276"/>
                  </a:cubicBezTo>
                  <a:cubicBezTo>
                    <a:pt x="8867" y="49030"/>
                    <a:pt x="8803" y="48833"/>
                    <a:pt x="8712" y="48608"/>
                  </a:cubicBezTo>
                  <a:cubicBezTo>
                    <a:pt x="8760" y="48009"/>
                    <a:pt x="8781" y="47405"/>
                    <a:pt x="8824" y="46806"/>
                  </a:cubicBezTo>
                  <a:cubicBezTo>
                    <a:pt x="8915" y="45956"/>
                    <a:pt x="8979" y="45111"/>
                    <a:pt x="9070" y="44266"/>
                  </a:cubicBezTo>
                  <a:cubicBezTo>
                    <a:pt x="9182" y="43463"/>
                    <a:pt x="9316" y="42635"/>
                    <a:pt x="9268" y="41832"/>
                  </a:cubicBezTo>
                  <a:cubicBezTo>
                    <a:pt x="9246" y="41324"/>
                    <a:pt x="9091" y="40854"/>
                    <a:pt x="8936" y="40389"/>
                  </a:cubicBezTo>
                  <a:cubicBezTo>
                    <a:pt x="9027" y="39629"/>
                    <a:pt x="9268" y="38918"/>
                    <a:pt x="9295" y="38137"/>
                  </a:cubicBezTo>
                  <a:cubicBezTo>
                    <a:pt x="9359" y="37180"/>
                    <a:pt x="9583" y="36265"/>
                    <a:pt x="9669" y="35308"/>
                  </a:cubicBezTo>
                  <a:cubicBezTo>
                    <a:pt x="9781" y="34394"/>
                    <a:pt x="9605" y="33458"/>
                    <a:pt x="9696" y="32543"/>
                  </a:cubicBezTo>
                  <a:cubicBezTo>
                    <a:pt x="9781" y="31586"/>
                    <a:pt x="9872" y="30629"/>
                    <a:pt x="10049" y="29693"/>
                  </a:cubicBezTo>
                  <a:cubicBezTo>
                    <a:pt x="10230" y="30629"/>
                    <a:pt x="10316" y="31586"/>
                    <a:pt x="10407" y="32543"/>
                  </a:cubicBezTo>
                  <a:cubicBezTo>
                    <a:pt x="10471" y="33458"/>
                    <a:pt x="10316" y="34394"/>
                    <a:pt x="10428" y="35308"/>
                  </a:cubicBezTo>
                  <a:cubicBezTo>
                    <a:pt x="10519" y="36265"/>
                    <a:pt x="10738" y="37180"/>
                    <a:pt x="10808" y="38137"/>
                  </a:cubicBezTo>
                  <a:cubicBezTo>
                    <a:pt x="10829" y="38918"/>
                    <a:pt x="11075" y="39629"/>
                    <a:pt x="11166" y="40389"/>
                  </a:cubicBezTo>
                  <a:cubicBezTo>
                    <a:pt x="11006" y="40854"/>
                    <a:pt x="10851" y="41324"/>
                    <a:pt x="10829" y="41832"/>
                  </a:cubicBezTo>
                  <a:cubicBezTo>
                    <a:pt x="10787" y="42635"/>
                    <a:pt x="10920" y="43463"/>
                    <a:pt x="11006" y="44266"/>
                  </a:cubicBezTo>
                  <a:cubicBezTo>
                    <a:pt x="11118" y="45111"/>
                    <a:pt x="11166" y="45956"/>
                    <a:pt x="11252" y="46806"/>
                  </a:cubicBezTo>
                  <a:cubicBezTo>
                    <a:pt x="11321" y="47405"/>
                    <a:pt x="11343" y="48009"/>
                    <a:pt x="11385" y="48608"/>
                  </a:cubicBezTo>
                  <a:cubicBezTo>
                    <a:pt x="11300" y="48833"/>
                    <a:pt x="11230" y="49030"/>
                    <a:pt x="11230" y="49276"/>
                  </a:cubicBezTo>
                  <a:cubicBezTo>
                    <a:pt x="11252" y="49389"/>
                    <a:pt x="11273" y="49501"/>
                    <a:pt x="11321" y="49613"/>
                  </a:cubicBezTo>
                  <a:cubicBezTo>
                    <a:pt x="11300" y="49833"/>
                    <a:pt x="11321" y="50057"/>
                    <a:pt x="11273" y="50255"/>
                  </a:cubicBezTo>
                  <a:cubicBezTo>
                    <a:pt x="11230" y="50437"/>
                    <a:pt x="11209" y="50592"/>
                    <a:pt x="11209" y="50747"/>
                  </a:cubicBezTo>
                  <a:cubicBezTo>
                    <a:pt x="11166" y="50768"/>
                    <a:pt x="11118" y="50817"/>
                    <a:pt x="11118" y="50881"/>
                  </a:cubicBezTo>
                  <a:cubicBezTo>
                    <a:pt x="11166" y="51148"/>
                    <a:pt x="11230" y="51325"/>
                    <a:pt x="11343" y="51549"/>
                  </a:cubicBezTo>
                  <a:cubicBezTo>
                    <a:pt x="11498" y="51838"/>
                    <a:pt x="11498" y="52105"/>
                    <a:pt x="11653" y="52373"/>
                  </a:cubicBezTo>
                  <a:cubicBezTo>
                    <a:pt x="11787" y="52640"/>
                    <a:pt x="11942" y="52843"/>
                    <a:pt x="12033" y="53132"/>
                  </a:cubicBezTo>
                  <a:cubicBezTo>
                    <a:pt x="12075" y="53266"/>
                    <a:pt x="12123" y="53464"/>
                    <a:pt x="12236" y="53555"/>
                  </a:cubicBezTo>
                  <a:cubicBezTo>
                    <a:pt x="12318" y="53623"/>
                    <a:pt x="12490" y="53684"/>
                    <a:pt x="12647" y="53684"/>
                  </a:cubicBezTo>
                  <a:cubicBezTo>
                    <a:pt x="12748" y="53684"/>
                    <a:pt x="12842" y="53660"/>
                    <a:pt x="12904" y="53597"/>
                  </a:cubicBezTo>
                  <a:cubicBezTo>
                    <a:pt x="13059" y="53464"/>
                    <a:pt x="12947" y="53175"/>
                    <a:pt x="12856" y="52929"/>
                  </a:cubicBezTo>
                  <a:lnTo>
                    <a:pt x="12856" y="52929"/>
                  </a:lnTo>
                  <a:cubicBezTo>
                    <a:pt x="13011" y="53089"/>
                    <a:pt x="13123" y="53287"/>
                    <a:pt x="13327" y="53421"/>
                  </a:cubicBezTo>
                  <a:cubicBezTo>
                    <a:pt x="13345" y="53439"/>
                    <a:pt x="13368" y="53446"/>
                    <a:pt x="13391" y="53446"/>
                  </a:cubicBezTo>
                  <a:cubicBezTo>
                    <a:pt x="13423" y="53446"/>
                    <a:pt x="13457" y="53433"/>
                    <a:pt x="13482" y="53421"/>
                  </a:cubicBezTo>
                  <a:cubicBezTo>
                    <a:pt x="13615" y="53330"/>
                    <a:pt x="13546" y="53266"/>
                    <a:pt x="13637" y="53196"/>
                  </a:cubicBezTo>
                  <a:lnTo>
                    <a:pt x="13658" y="53175"/>
                  </a:lnTo>
                  <a:cubicBezTo>
                    <a:pt x="13728" y="53223"/>
                    <a:pt x="13813" y="53244"/>
                    <a:pt x="13813" y="53266"/>
                  </a:cubicBezTo>
                  <a:cubicBezTo>
                    <a:pt x="13826" y="53270"/>
                    <a:pt x="13838" y="53271"/>
                    <a:pt x="13849" y="53271"/>
                  </a:cubicBezTo>
                  <a:cubicBezTo>
                    <a:pt x="13905" y="53271"/>
                    <a:pt x="13956" y="53232"/>
                    <a:pt x="13995" y="53175"/>
                  </a:cubicBezTo>
                  <a:cubicBezTo>
                    <a:pt x="13995" y="53175"/>
                    <a:pt x="14038" y="53063"/>
                    <a:pt x="14059" y="52998"/>
                  </a:cubicBezTo>
                  <a:cubicBezTo>
                    <a:pt x="14107" y="53020"/>
                    <a:pt x="14150" y="53020"/>
                    <a:pt x="14172" y="53020"/>
                  </a:cubicBezTo>
                  <a:cubicBezTo>
                    <a:pt x="14284" y="52998"/>
                    <a:pt x="14327" y="52929"/>
                    <a:pt x="14327" y="52865"/>
                  </a:cubicBezTo>
                  <a:cubicBezTo>
                    <a:pt x="14348" y="52662"/>
                    <a:pt x="14551" y="52640"/>
                    <a:pt x="14551" y="52421"/>
                  </a:cubicBezTo>
                  <a:cubicBezTo>
                    <a:pt x="14551" y="52196"/>
                    <a:pt x="14327" y="52041"/>
                    <a:pt x="14193" y="51886"/>
                  </a:cubicBezTo>
                  <a:cubicBezTo>
                    <a:pt x="13861" y="51506"/>
                    <a:pt x="13482" y="51014"/>
                    <a:pt x="13193" y="50549"/>
                  </a:cubicBezTo>
                  <a:cubicBezTo>
                    <a:pt x="13172" y="50480"/>
                    <a:pt x="13123" y="50416"/>
                    <a:pt x="13081" y="50346"/>
                  </a:cubicBezTo>
                  <a:cubicBezTo>
                    <a:pt x="13123" y="49768"/>
                    <a:pt x="13081" y="49234"/>
                    <a:pt x="13123" y="48651"/>
                  </a:cubicBezTo>
                  <a:cubicBezTo>
                    <a:pt x="13193" y="47940"/>
                    <a:pt x="13327" y="47271"/>
                    <a:pt x="13482" y="46560"/>
                  </a:cubicBezTo>
                  <a:cubicBezTo>
                    <a:pt x="13637" y="45913"/>
                    <a:pt x="13840" y="45244"/>
                    <a:pt x="13974" y="44576"/>
                  </a:cubicBezTo>
                  <a:cubicBezTo>
                    <a:pt x="13974" y="44554"/>
                    <a:pt x="13995" y="44464"/>
                    <a:pt x="13995" y="44308"/>
                  </a:cubicBezTo>
                  <a:cubicBezTo>
                    <a:pt x="14017" y="44308"/>
                    <a:pt x="14038" y="44287"/>
                    <a:pt x="14038" y="44239"/>
                  </a:cubicBezTo>
                  <a:cubicBezTo>
                    <a:pt x="14530" y="41635"/>
                    <a:pt x="13546" y="39137"/>
                    <a:pt x="13749" y="36533"/>
                  </a:cubicBezTo>
                  <a:cubicBezTo>
                    <a:pt x="13926" y="34415"/>
                    <a:pt x="14931" y="32388"/>
                    <a:pt x="14974" y="30271"/>
                  </a:cubicBezTo>
                  <a:cubicBezTo>
                    <a:pt x="14974" y="30249"/>
                    <a:pt x="14995" y="30228"/>
                    <a:pt x="14995" y="30180"/>
                  </a:cubicBezTo>
                  <a:cubicBezTo>
                    <a:pt x="15353" y="27955"/>
                    <a:pt x="15220" y="25682"/>
                    <a:pt x="14642" y="23474"/>
                  </a:cubicBezTo>
                  <a:cubicBezTo>
                    <a:pt x="14327" y="22228"/>
                    <a:pt x="13926" y="21025"/>
                    <a:pt x="13883" y="19688"/>
                  </a:cubicBezTo>
                  <a:cubicBezTo>
                    <a:pt x="13861" y="18682"/>
                    <a:pt x="14129" y="17837"/>
                    <a:pt x="14439" y="16901"/>
                  </a:cubicBezTo>
                  <a:cubicBezTo>
                    <a:pt x="14728" y="17704"/>
                    <a:pt x="14910" y="18506"/>
                    <a:pt x="14952" y="19420"/>
                  </a:cubicBezTo>
                  <a:cubicBezTo>
                    <a:pt x="14995" y="20265"/>
                    <a:pt x="15043" y="21137"/>
                    <a:pt x="15177" y="21982"/>
                  </a:cubicBezTo>
                  <a:cubicBezTo>
                    <a:pt x="15311" y="22896"/>
                    <a:pt x="15578" y="23763"/>
                    <a:pt x="15952" y="24613"/>
                  </a:cubicBezTo>
                  <a:cubicBezTo>
                    <a:pt x="16113" y="24987"/>
                    <a:pt x="16289" y="25367"/>
                    <a:pt x="16423" y="25747"/>
                  </a:cubicBezTo>
                  <a:cubicBezTo>
                    <a:pt x="16487" y="25950"/>
                    <a:pt x="16578" y="26126"/>
                    <a:pt x="16648" y="26324"/>
                  </a:cubicBezTo>
                  <a:cubicBezTo>
                    <a:pt x="16648" y="26351"/>
                    <a:pt x="16621" y="26372"/>
                    <a:pt x="16621" y="26372"/>
                  </a:cubicBezTo>
                  <a:cubicBezTo>
                    <a:pt x="16535" y="27260"/>
                    <a:pt x="16578" y="28196"/>
                    <a:pt x="16824" y="29067"/>
                  </a:cubicBezTo>
                  <a:cubicBezTo>
                    <a:pt x="16958" y="29511"/>
                    <a:pt x="17182" y="30271"/>
                    <a:pt x="17669" y="30469"/>
                  </a:cubicBezTo>
                  <a:cubicBezTo>
                    <a:pt x="17847" y="30756"/>
                    <a:pt x="18080" y="31186"/>
                    <a:pt x="18385" y="31186"/>
                  </a:cubicBezTo>
                  <a:cubicBezTo>
                    <a:pt x="18392" y="31186"/>
                    <a:pt x="18400" y="31186"/>
                    <a:pt x="18407" y="31185"/>
                  </a:cubicBezTo>
                  <a:cubicBezTo>
                    <a:pt x="18489" y="31376"/>
                    <a:pt x="18596" y="31630"/>
                    <a:pt x="18823" y="31630"/>
                  </a:cubicBezTo>
                  <a:cubicBezTo>
                    <a:pt x="18832" y="31630"/>
                    <a:pt x="18842" y="31630"/>
                    <a:pt x="18851" y="31629"/>
                  </a:cubicBezTo>
                  <a:cubicBezTo>
                    <a:pt x="18942" y="31629"/>
                    <a:pt x="19027" y="31565"/>
                    <a:pt x="19027" y="31453"/>
                  </a:cubicBezTo>
                  <a:cubicBezTo>
                    <a:pt x="18985" y="31073"/>
                    <a:pt x="18872" y="30693"/>
                    <a:pt x="18808" y="30335"/>
                  </a:cubicBezTo>
                  <a:cubicBezTo>
                    <a:pt x="18808" y="30313"/>
                    <a:pt x="18787" y="30228"/>
                    <a:pt x="18787" y="30137"/>
                  </a:cubicBezTo>
                  <a:lnTo>
                    <a:pt x="18787" y="30137"/>
                  </a:lnTo>
                  <a:cubicBezTo>
                    <a:pt x="18787" y="30158"/>
                    <a:pt x="18808" y="30180"/>
                    <a:pt x="18808" y="30201"/>
                  </a:cubicBezTo>
                  <a:cubicBezTo>
                    <a:pt x="18942" y="30495"/>
                    <a:pt x="18985" y="30805"/>
                    <a:pt x="19188" y="31051"/>
                  </a:cubicBezTo>
                  <a:cubicBezTo>
                    <a:pt x="19215" y="31087"/>
                    <a:pt x="19254" y="31102"/>
                    <a:pt x="19293" y="31102"/>
                  </a:cubicBezTo>
                  <a:cubicBezTo>
                    <a:pt x="19379" y="31102"/>
                    <a:pt x="19470" y="31031"/>
                    <a:pt x="19455" y="30939"/>
                  </a:cubicBezTo>
                  <a:cubicBezTo>
                    <a:pt x="19428" y="30559"/>
                    <a:pt x="19295" y="30180"/>
                    <a:pt x="19231" y="29800"/>
                  </a:cubicBezTo>
                  <a:cubicBezTo>
                    <a:pt x="19209" y="29624"/>
                    <a:pt x="19027" y="28912"/>
                    <a:pt x="19027" y="28575"/>
                  </a:cubicBezTo>
                  <a:cubicBezTo>
                    <a:pt x="19027" y="28511"/>
                    <a:pt x="19027" y="28442"/>
                    <a:pt x="19054" y="28420"/>
                  </a:cubicBezTo>
                  <a:cubicBezTo>
                    <a:pt x="19027" y="28378"/>
                    <a:pt x="19054" y="28356"/>
                    <a:pt x="19097" y="28356"/>
                  </a:cubicBezTo>
                  <a:cubicBezTo>
                    <a:pt x="19188" y="28442"/>
                    <a:pt x="19273" y="28554"/>
                    <a:pt x="19386" y="28645"/>
                  </a:cubicBezTo>
                  <a:cubicBezTo>
                    <a:pt x="19527" y="28787"/>
                    <a:pt x="19745" y="29004"/>
                    <a:pt x="19953" y="29004"/>
                  </a:cubicBezTo>
                  <a:cubicBezTo>
                    <a:pt x="19972" y="29004"/>
                    <a:pt x="19992" y="29002"/>
                    <a:pt x="20011" y="28998"/>
                  </a:cubicBezTo>
                  <a:cubicBezTo>
                    <a:pt x="20076" y="28977"/>
                    <a:pt x="20097" y="28912"/>
                    <a:pt x="20076" y="28864"/>
                  </a:cubicBezTo>
                  <a:cubicBezTo>
                    <a:pt x="20011" y="28800"/>
                    <a:pt x="19942" y="28709"/>
                    <a:pt x="19878" y="28645"/>
                  </a:cubicBezTo>
                  <a:cubicBezTo>
                    <a:pt x="19696" y="28244"/>
                    <a:pt x="19610" y="27886"/>
                    <a:pt x="19273" y="27575"/>
                  </a:cubicBezTo>
                  <a:cubicBezTo>
                    <a:pt x="18851" y="27174"/>
                    <a:pt x="18386" y="26682"/>
                    <a:pt x="18118" y="26105"/>
                  </a:cubicBezTo>
                  <a:cubicBezTo>
                    <a:pt x="17985" y="24768"/>
                    <a:pt x="18006" y="23431"/>
                    <a:pt x="17894" y="22073"/>
                  </a:cubicBezTo>
                  <a:cubicBezTo>
                    <a:pt x="17851" y="21447"/>
                    <a:pt x="17739" y="20800"/>
                    <a:pt x="17605" y="20153"/>
                  </a:cubicBezTo>
                  <a:cubicBezTo>
                    <a:pt x="17583" y="20067"/>
                    <a:pt x="17289" y="19105"/>
                    <a:pt x="17092" y="18661"/>
                  </a:cubicBezTo>
                  <a:cubicBezTo>
                    <a:pt x="17092" y="18570"/>
                    <a:pt x="17070" y="18484"/>
                    <a:pt x="17070" y="18393"/>
                  </a:cubicBezTo>
                  <a:cubicBezTo>
                    <a:pt x="17001" y="17859"/>
                    <a:pt x="17049" y="17324"/>
                    <a:pt x="17049" y="16789"/>
                  </a:cubicBezTo>
                  <a:cubicBezTo>
                    <a:pt x="17049" y="16254"/>
                    <a:pt x="17070" y="15720"/>
                    <a:pt x="17001" y="15185"/>
                  </a:cubicBezTo>
                  <a:cubicBezTo>
                    <a:pt x="16958" y="14896"/>
                    <a:pt x="16867" y="14629"/>
                    <a:pt x="16755" y="14361"/>
                  </a:cubicBezTo>
                  <a:cubicBezTo>
                    <a:pt x="16733" y="14270"/>
                    <a:pt x="16690" y="14185"/>
                    <a:pt x="16669" y="14094"/>
                  </a:cubicBezTo>
                  <a:cubicBezTo>
                    <a:pt x="17022" y="12848"/>
                    <a:pt x="16846" y="11575"/>
                    <a:pt x="16220" y="10415"/>
                  </a:cubicBezTo>
                  <a:cubicBezTo>
                    <a:pt x="15952" y="9949"/>
                    <a:pt x="15621" y="9527"/>
                    <a:pt x="15129" y="9302"/>
                  </a:cubicBezTo>
                  <a:cubicBezTo>
                    <a:pt x="14776" y="9126"/>
                    <a:pt x="14396" y="9078"/>
                    <a:pt x="14017" y="8971"/>
                  </a:cubicBezTo>
                  <a:cubicBezTo>
                    <a:pt x="13792" y="8901"/>
                    <a:pt x="13594" y="8789"/>
                    <a:pt x="13391" y="8703"/>
                  </a:cubicBezTo>
                  <a:cubicBezTo>
                    <a:pt x="12744" y="8366"/>
                    <a:pt x="12102" y="8056"/>
                    <a:pt x="11476" y="7719"/>
                  </a:cubicBezTo>
                  <a:cubicBezTo>
                    <a:pt x="11455" y="7276"/>
                    <a:pt x="11498" y="6853"/>
                    <a:pt x="11701" y="6361"/>
                  </a:cubicBezTo>
                  <a:cubicBezTo>
                    <a:pt x="11808" y="6094"/>
                    <a:pt x="11877" y="5869"/>
                    <a:pt x="11877" y="5628"/>
                  </a:cubicBezTo>
                  <a:cubicBezTo>
                    <a:pt x="11877" y="5516"/>
                    <a:pt x="11877" y="5425"/>
                    <a:pt x="11856" y="5313"/>
                  </a:cubicBezTo>
                  <a:cubicBezTo>
                    <a:pt x="11920" y="5249"/>
                    <a:pt x="12011" y="5201"/>
                    <a:pt x="12123" y="5158"/>
                  </a:cubicBezTo>
                  <a:cubicBezTo>
                    <a:pt x="12166" y="5115"/>
                    <a:pt x="12236" y="5094"/>
                    <a:pt x="12279" y="5024"/>
                  </a:cubicBezTo>
                  <a:cubicBezTo>
                    <a:pt x="12412" y="4848"/>
                    <a:pt x="12455" y="4559"/>
                    <a:pt x="12525" y="4334"/>
                  </a:cubicBezTo>
                  <a:cubicBezTo>
                    <a:pt x="12567" y="4158"/>
                    <a:pt x="12680" y="3842"/>
                    <a:pt x="12610" y="3644"/>
                  </a:cubicBezTo>
                  <a:cubicBezTo>
                    <a:pt x="12567" y="3511"/>
                    <a:pt x="12476" y="3489"/>
                    <a:pt x="12391" y="3441"/>
                  </a:cubicBezTo>
                  <a:cubicBezTo>
                    <a:pt x="12503" y="2885"/>
                    <a:pt x="12546" y="2195"/>
                    <a:pt x="12321" y="1639"/>
                  </a:cubicBezTo>
                  <a:cubicBezTo>
                    <a:pt x="12123" y="1104"/>
                    <a:pt x="11856" y="703"/>
                    <a:pt x="11364" y="414"/>
                  </a:cubicBezTo>
                  <a:cubicBezTo>
                    <a:pt x="10936" y="149"/>
                    <a:pt x="10498" y="0"/>
                    <a:pt x="10044" y="0"/>
                  </a:cubicBezTo>
                  <a:close/>
                </a:path>
              </a:pathLst>
            </a:custGeom>
            <a:solidFill>
              <a:srgbClr val="8CB0BE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83;p18">
              <a:extLst>
                <a:ext uri="{FF2B5EF4-FFF2-40B4-BE49-F238E27FC236}">
                  <a16:creationId xmlns:a16="http://schemas.microsoft.com/office/drawing/2014/main" id="{C6E7EEAE-B072-F2AC-D8E9-5801C7CDF7F8}"/>
                </a:ext>
              </a:extLst>
            </p:cNvPr>
            <p:cNvSpPr/>
            <p:nvPr/>
          </p:nvSpPr>
          <p:spPr>
            <a:xfrm>
              <a:off x="4540000" y="1373862"/>
              <a:ext cx="53651" cy="50382"/>
            </a:xfrm>
            <a:custGeom>
              <a:avLst/>
              <a:gdLst/>
              <a:ahLst/>
              <a:cxnLst/>
              <a:rect l="l" t="t" r="r" b="b"/>
              <a:pathLst>
                <a:path w="1001" h="940" extrusionOk="0">
                  <a:moveTo>
                    <a:pt x="712" y="0"/>
                  </a:moveTo>
                  <a:cubicBezTo>
                    <a:pt x="669" y="43"/>
                    <a:pt x="669" y="134"/>
                    <a:pt x="578" y="134"/>
                  </a:cubicBezTo>
                  <a:cubicBezTo>
                    <a:pt x="570" y="138"/>
                    <a:pt x="563" y="140"/>
                    <a:pt x="557" y="140"/>
                  </a:cubicBezTo>
                  <a:cubicBezTo>
                    <a:pt x="527" y="140"/>
                    <a:pt x="505" y="107"/>
                    <a:pt x="466" y="107"/>
                  </a:cubicBezTo>
                  <a:cubicBezTo>
                    <a:pt x="439" y="67"/>
                    <a:pt x="412" y="52"/>
                    <a:pt x="372" y="52"/>
                  </a:cubicBezTo>
                  <a:cubicBezTo>
                    <a:pt x="349" y="52"/>
                    <a:pt x="323" y="57"/>
                    <a:pt x="289" y="65"/>
                  </a:cubicBezTo>
                  <a:cubicBezTo>
                    <a:pt x="263" y="48"/>
                    <a:pt x="237" y="41"/>
                    <a:pt x="213" y="41"/>
                  </a:cubicBezTo>
                  <a:cubicBezTo>
                    <a:pt x="174" y="41"/>
                    <a:pt x="139" y="60"/>
                    <a:pt x="113" y="86"/>
                  </a:cubicBezTo>
                  <a:cubicBezTo>
                    <a:pt x="22" y="134"/>
                    <a:pt x="1" y="198"/>
                    <a:pt x="22" y="311"/>
                  </a:cubicBezTo>
                  <a:cubicBezTo>
                    <a:pt x="43" y="444"/>
                    <a:pt x="134" y="535"/>
                    <a:pt x="177" y="642"/>
                  </a:cubicBezTo>
                  <a:cubicBezTo>
                    <a:pt x="247" y="776"/>
                    <a:pt x="220" y="888"/>
                    <a:pt x="423" y="936"/>
                  </a:cubicBezTo>
                  <a:cubicBezTo>
                    <a:pt x="440" y="938"/>
                    <a:pt x="457" y="939"/>
                    <a:pt x="473" y="939"/>
                  </a:cubicBezTo>
                  <a:cubicBezTo>
                    <a:pt x="622" y="939"/>
                    <a:pt x="723" y="854"/>
                    <a:pt x="824" y="733"/>
                  </a:cubicBezTo>
                  <a:cubicBezTo>
                    <a:pt x="846" y="712"/>
                    <a:pt x="867" y="712"/>
                    <a:pt x="867" y="712"/>
                  </a:cubicBezTo>
                  <a:cubicBezTo>
                    <a:pt x="915" y="621"/>
                    <a:pt x="958" y="557"/>
                    <a:pt x="979" y="466"/>
                  </a:cubicBezTo>
                  <a:cubicBezTo>
                    <a:pt x="1001" y="401"/>
                    <a:pt x="1001" y="311"/>
                    <a:pt x="979" y="220"/>
                  </a:cubicBezTo>
                  <a:cubicBezTo>
                    <a:pt x="979" y="134"/>
                    <a:pt x="936" y="86"/>
                    <a:pt x="888" y="22"/>
                  </a:cubicBezTo>
                  <a:cubicBezTo>
                    <a:pt x="824" y="22"/>
                    <a:pt x="781" y="22"/>
                    <a:pt x="712" y="0"/>
                  </a:cubicBezTo>
                  <a:close/>
                </a:path>
              </a:pathLst>
            </a:custGeom>
            <a:solidFill>
              <a:srgbClr val="F7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84;p18">
              <a:extLst>
                <a:ext uri="{FF2B5EF4-FFF2-40B4-BE49-F238E27FC236}">
                  <a16:creationId xmlns:a16="http://schemas.microsoft.com/office/drawing/2014/main" id="{19AB1499-9B28-D03F-604E-B29542C820B8}"/>
                </a:ext>
              </a:extLst>
            </p:cNvPr>
            <p:cNvSpPr/>
            <p:nvPr/>
          </p:nvSpPr>
          <p:spPr>
            <a:xfrm>
              <a:off x="4527994" y="1427459"/>
              <a:ext cx="72839" cy="254803"/>
            </a:xfrm>
            <a:custGeom>
              <a:avLst/>
              <a:gdLst/>
              <a:ahLst/>
              <a:cxnLst/>
              <a:rect l="l" t="t" r="r" b="b"/>
              <a:pathLst>
                <a:path w="1359" h="4754" extrusionOk="0">
                  <a:moveTo>
                    <a:pt x="957" y="0"/>
                  </a:moveTo>
                  <a:lnTo>
                    <a:pt x="957" y="0"/>
                  </a:lnTo>
                  <a:cubicBezTo>
                    <a:pt x="893" y="22"/>
                    <a:pt x="802" y="43"/>
                    <a:pt x="711" y="43"/>
                  </a:cubicBezTo>
                  <a:cubicBezTo>
                    <a:pt x="690" y="52"/>
                    <a:pt x="668" y="55"/>
                    <a:pt x="646" y="55"/>
                  </a:cubicBezTo>
                  <a:cubicBezTo>
                    <a:pt x="601" y="55"/>
                    <a:pt x="556" y="43"/>
                    <a:pt x="513" y="43"/>
                  </a:cubicBezTo>
                  <a:cubicBezTo>
                    <a:pt x="513" y="70"/>
                    <a:pt x="535" y="91"/>
                    <a:pt x="535" y="113"/>
                  </a:cubicBezTo>
                  <a:lnTo>
                    <a:pt x="556" y="113"/>
                  </a:lnTo>
                  <a:lnTo>
                    <a:pt x="556" y="155"/>
                  </a:lnTo>
                  <a:cubicBezTo>
                    <a:pt x="556" y="155"/>
                    <a:pt x="492" y="268"/>
                    <a:pt x="492" y="311"/>
                  </a:cubicBezTo>
                  <a:cubicBezTo>
                    <a:pt x="513" y="359"/>
                    <a:pt x="535" y="380"/>
                    <a:pt x="578" y="423"/>
                  </a:cubicBezTo>
                  <a:cubicBezTo>
                    <a:pt x="604" y="444"/>
                    <a:pt x="604" y="514"/>
                    <a:pt x="556" y="535"/>
                  </a:cubicBezTo>
                  <a:cubicBezTo>
                    <a:pt x="492" y="578"/>
                    <a:pt x="492" y="669"/>
                    <a:pt x="535" y="738"/>
                  </a:cubicBezTo>
                  <a:cubicBezTo>
                    <a:pt x="596" y="776"/>
                    <a:pt x="550" y="850"/>
                    <a:pt x="495" y="850"/>
                  </a:cubicBezTo>
                  <a:cubicBezTo>
                    <a:pt x="487" y="850"/>
                    <a:pt x="479" y="849"/>
                    <a:pt x="471" y="845"/>
                  </a:cubicBezTo>
                  <a:cubicBezTo>
                    <a:pt x="422" y="893"/>
                    <a:pt x="422" y="979"/>
                    <a:pt x="471" y="1027"/>
                  </a:cubicBezTo>
                  <a:cubicBezTo>
                    <a:pt x="492" y="1070"/>
                    <a:pt x="513" y="1091"/>
                    <a:pt x="535" y="1113"/>
                  </a:cubicBezTo>
                  <a:cubicBezTo>
                    <a:pt x="556" y="1139"/>
                    <a:pt x="535" y="1182"/>
                    <a:pt x="513" y="1204"/>
                  </a:cubicBezTo>
                  <a:cubicBezTo>
                    <a:pt x="401" y="1316"/>
                    <a:pt x="535" y="1407"/>
                    <a:pt x="535" y="1514"/>
                  </a:cubicBezTo>
                  <a:cubicBezTo>
                    <a:pt x="556" y="1562"/>
                    <a:pt x="492" y="1583"/>
                    <a:pt x="444" y="1583"/>
                  </a:cubicBezTo>
                  <a:cubicBezTo>
                    <a:pt x="422" y="1648"/>
                    <a:pt x="422" y="1738"/>
                    <a:pt x="471" y="1808"/>
                  </a:cubicBezTo>
                  <a:cubicBezTo>
                    <a:pt x="492" y="1829"/>
                    <a:pt x="513" y="1829"/>
                    <a:pt x="535" y="1851"/>
                  </a:cubicBezTo>
                  <a:cubicBezTo>
                    <a:pt x="556" y="1893"/>
                    <a:pt x="535" y="1915"/>
                    <a:pt x="513" y="1963"/>
                  </a:cubicBezTo>
                  <a:cubicBezTo>
                    <a:pt x="471" y="2075"/>
                    <a:pt x="444" y="2139"/>
                    <a:pt x="535" y="2252"/>
                  </a:cubicBezTo>
                  <a:cubicBezTo>
                    <a:pt x="573" y="2290"/>
                    <a:pt x="543" y="2367"/>
                    <a:pt x="490" y="2367"/>
                  </a:cubicBezTo>
                  <a:cubicBezTo>
                    <a:pt x="484" y="2367"/>
                    <a:pt x="477" y="2366"/>
                    <a:pt x="471" y="2364"/>
                  </a:cubicBezTo>
                  <a:cubicBezTo>
                    <a:pt x="444" y="2428"/>
                    <a:pt x="422" y="2498"/>
                    <a:pt x="444" y="2562"/>
                  </a:cubicBezTo>
                  <a:cubicBezTo>
                    <a:pt x="444" y="2631"/>
                    <a:pt x="492" y="2674"/>
                    <a:pt x="513" y="2744"/>
                  </a:cubicBezTo>
                  <a:cubicBezTo>
                    <a:pt x="535" y="2877"/>
                    <a:pt x="380" y="2963"/>
                    <a:pt x="492" y="3097"/>
                  </a:cubicBezTo>
                  <a:cubicBezTo>
                    <a:pt x="556" y="3145"/>
                    <a:pt x="513" y="3209"/>
                    <a:pt x="444" y="3209"/>
                  </a:cubicBezTo>
                  <a:cubicBezTo>
                    <a:pt x="422" y="3300"/>
                    <a:pt x="422" y="3364"/>
                    <a:pt x="471" y="3434"/>
                  </a:cubicBezTo>
                  <a:cubicBezTo>
                    <a:pt x="492" y="3476"/>
                    <a:pt x="535" y="3498"/>
                    <a:pt x="535" y="3546"/>
                  </a:cubicBezTo>
                  <a:cubicBezTo>
                    <a:pt x="535" y="3589"/>
                    <a:pt x="492" y="3632"/>
                    <a:pt x="492" y="3680"/>
                  </a:cubicBezTo>
                  <a:cubicBezTo>
                    <a:pt x="471" y="3744"/>
                    <a:pt x="513" y="3813"/>
                    <a:pt x="535" y="3877"/>
                  </a:cubicBezTo>
                  <a:cubicBezTo>
                    <a:pt x="535" y="3931"/>
                    <a:pt x="480" y="3982"/>
                    <a:pt x="435" y="3982"/>
                  </a:cubicBezTo>
                  <a:cubicBezTo>
                    <a:pt x="423" y="3982"/>
                    <a:pt x="411" y="3978"/>
                    <a:pt x="401" y="3968"/>
                  </a:cubicBezTo>
                  <a:cubicBezTo>
                    <a:pt x="358" y="4011"/>
                    <a:pt x="310" y="4081"/>
                    <a:pt x="310" y="4145"/>
                  </a:cubicBezTo>
                  <a:cubicBezTo>
                    <a:pt x="289" y="4188"/>
                    <a:pt x="289" y="4214"/>
                    <a:pt x="246" y="4236"/>
                  </a:cubicBezTo>
                  <a:cubicBezTo>
                    <a:pt x="203" y="4279"/>
                    <a:pt x="155" y="4279"/>
                    <a:pt x="112" y="4321"/>
                  </a:cubicBezTo>
                  <a:cubicBezTo>
                    <a:pt x="70" y="4369"/>
                    <a:pt x="43" y="4434"/>
                    <a:pt x="21" y="4503"/>
                  </a:cubicBezTo>
                  <a:cubicBezTo>
                    <a:pt x="21" y="4525"/>
                    <a:pt x="0" y="4546"/>
                    <a:pt x="0" y="4546"/>
                  </a:cubicBezTo>
                  <a:cubicBezTo>
                    <a:pt x="0" y="4589"/>
                    <a:pt x="21" y="4637"/>
                    <a:pt x="43" y="4658"/>
                  </a:cubicBezTo>
                  <a:cubicBezTo>
                    <a:pt x="70" y="4658"/>
                    <a:pt x="91" y="4680"/>
                    <a:pt x="112" y="4701"/>
                  </a:cubicBezTo>
                  <a:lnTo>
                    <a:pt x="112" y="4749"/>
                  </a:lnTo>
                  <a:lnTo>
                    <a:pt x="134" y="4749"/>
                  </a:lnTo>
                  <a:cubicBezTo>
                    <a:pt x="154" y="4749"/>
                    <a:pt x="155" y="4754"/>
                    <a:pt x="155" y="4754"/>
                  </a:cubicBezTo>
                  <a:cubicBezTo>
                    <a:pt x="155" y="4754"/>
                    <a:pt x="154" y="4748"/>
                    <a:pt x="176" y="4722"/>
                  </a:cubicBezTo>
                  <a:cubicBezTo>
                    <a:pt x="225" y="4701"/>
                    <a:pt x="246" y="4680"/>
                    <a:pt x="289" y="4680"/>
                  </a:cubicBezTo>
                  <a:cubicBezTo>
                    <a:pt x="358" y="4680"/>
                    <a:pt x="492" y="4637"/>
                    <a:pt x="492" y="4546"/>
                  </a:cubicBezTo>
                  <a:cubicBezTo>
                    <a:pt x="492" y="4504"/>
                    <a:pt x="528" y="4479"/>
                    <a:pt x="566" y="4479"/>
                  </a:cubicBezTo>
                  <a:cubicBezTo>
                    <a:pt x="587" y="4479"/>
                    <a:pt x="609" y="4486"/>
                    <a:pt x="626" y="4503"/>
                  </a:cubicBezTo>
                  <a:cubicBezTo>
                    <a:pt x="626" y="4503"/>
                    <a:pt x="647" y="4503"/>
                    <a:pt x="647" y="4525"/>
                  </a:cubicBezTo>
                  <a:cubicBezTo>
                    <a:pt x="647" y="4546"/>
                    <a:pt x="668" y="4546"/>
                    <a:pt x="690" y="4567"/>
                  </a:cubicBezTo>
                  <a:cubicBezTo>
                    <a:pt x="696" y="4569"/>
                    <a:pt x="703" y="4570"/>
                    <a:pt x="711" y="4570"/>
                  </a:cubicBezTo>
                  <a:cubicBezTo>
                    <a:pt x="786" y="4570"/>
                    <a:pt x="918" y="4479"/>
                    <a:pt x="957" y="4455"/>
                  </a:cubicBezTo>
                  <a:cubicBezTo>
                    <a:pt x="979" y="4455"/>
                    <a:pt x="1048" y="4482"/>
                    <a:pt x="1048" y="4503"/>
                  </a:cubicBezTo>
                  <a:cubicBezTo>
                    <a:pt x="1061" y="4594"/>
                    <a:pt x="1097" y="4624"/>
                    <a:pt x="1147" y="4624"/>
                  </a:cubicBezTo>
                  <a:cubicBezTo>
                    <a:pt x="1183" y="4624"/>
                    <a:pt x="1226" y="4609"/>
                    <a:pt x="1273" y="4589"/>
                  </a:cubicBezTo>
                  <a:cubicBezTo>
                    <a:pt x="1294" y="4567"/>
                    <a:pt x="1316" y="4525"/>
                    <a:pt x="1337" y="4503"/>
                  </a:cubicBezTo>
                  <a:cubicBezTo>
                    <a:pt x="1358" y="4455"/>
                    <a:pt x="1358" y="4391"/>
                    <a:pt x="1358" y="4348"/>
                  </a:cubicBezTo>
                  <a:cubicBezTo>
                    <a:pt x="1358" y="4279"/>
                    <a:pt x="1337" y="4257"/>
                    <a:pt x="1316" y="4236"/>
                  </a:cubicBezTo>
                  <a:lnTo>
                    <a:pt x="1316" y="4300"/>
                  </a:lnTo>
                  <a:lnTo>
                    <a:pt x="1294" y="4321"/>
                  </a:lnTo>
                  <a:lnTo>
                    <a:pt x="1273" y="4321"/>
                  </a:lnTo>
                  <a:cubicBezTo>
                    <a:pt x="1246" y="4321"/>
                    <a:pt x="1246" y="4300"/>
                    <a:pt x="1273" y="4279"/>
                  </a:cubicBezTo>
                  <a:cubicBezTo>
                    <a:pt x="1246" y="4279"/>
                    <a:pt x="1246" y="4257"/>
                    <a:pt x="1273" y="4214"/>
                  </a:cubicBezTo>
                  <a:lnTo>
                    <a:pt x="1246" y="4214"/>
                  </a:lnTo>
                  <a:cubicBezTo>
                    <a:pt x="1229" y="4232"/>
                    <a:pt x="1203" y="4242"/>
                    <a:pt x="1179" y="4242"/>
                  </a:cubicBezTo>
                  <a:cubicBezTo>
                    <a:pt x="1144" y="4242"/>
                    <a:pt x="1112" y="4220"/>
                    <a:pt x="1112" y="4166"/>
                  </a:cubicBezTo>
                  <a:cubicBezTo>
                    <a:pt x="1091" y="4054"/>
                    <a:pt x="1005" y="4081"/>
                    <a:pt x="957" y="3990"/>
                  </a:cubicBezTo>
                  <a:cubicBezTo>
                    <a:pt x="936" y="3899"/>
                    <a:pt x="979" y="3835"/>
                    <a:pt x="957" y="3744"/>
                  </a:cubicBezTo>
                  <a:cubicBezTo>
                    <a:pt x="957" y="3680"/>
                    <a:pt x="914" y="3610"/>
                    <a:pt x="914" y="3546"/>
                  </a:cubicBezTo>
                  <a:cubicBezTo>
                    <a:pt x="936" y="3364"/>
                    <a:pt x="1070" y="3230"/>
                    <a:pt x="979" y="3054"/>
                  </a:cubicBezTo>
                  <a:cubicBezTo>
                    <a:pt x="957" y="3033"/>
                    <a:pt x="936" y="3011"/>
                    <a:pt x="936" y="2984"/>
                  </a:cubicBezTo>
                  <a:lnTo>
                    <a:pt x="936" y="2942"/>
                  </a:lnTo>
                  <a:cubicBezTo>
                    <a:pt x="1005" y="2808"/>
                    <a:pt x="957" y="2717"/>
                    <a:pt x="936" y="2583"/>
                  </a:cubicBezTo>
                  <a:cubicBezTo>
                    <a:pt x="914" y="2476"/>
                    <a:pt x="979" y="2385"/>
                    <a:pt x="957" y="2252"/>
                  </a:cubicBezTo>
                  <a:cubicBezTo>
                    <a:pt x="936" y="2182"/>
                    <a:pt x="914" y="2182"/>
                    <a:pt x="936" y="2097"/>
                  </a:cubicBezTo>
                  <a:cubicBezTo>
                    <a:pt x="936" y="2006"/>
                    <a:pt x="1005" y="2006"/>
                    <a:pt x="1005" y="1851"/>
                  </a:cubicBezTo>
                  <a:cubicBezTo>
                    <a:pt x="1005" y="1808"/>
                    <a:pt x="1005" y="1760"/>
                    <a:pt x="979" y="1717"/>
                  </a:cubicBezTo>
                  <a:cubicBezTo>
                    <a:pt x="957" y="1717"/>
                    <a:pt x="957" y="1696"/>
                    <a:pt x="957" y="1674"/>
                  </a:cubicBezTo>
                  <a:cubicBezTo>
                    <a:pt x="936" y="1562"/>
                    <a:pt x="1048" y="1337"/>
                    <a:pt x="957" y="1273"/>
                  </a:cubicBezTo>
                  <a:cubicBezTo>
                    <a:pt x="914" y="1246"/>
                    <a:pt x="914" y="1225"/>
                    <a:pt x="914" y="1204"/>
                  </a:cubicBezTo>
                  <a:cubicBezTo>
                    <a:pt x="936" y="1113"/>
                    <a:pt x="1005" y="979"/>
                    <a:pt x="979" y="893"/>
                  </a:cubicBezTo>
                  <a:cubicBezTo>
                    <a:pt x="979" y="845"/>
                    <a:pt x="957" y="824"/>
                    <a:pt x="936" y="803"/>
                  </a:cubicBezTo>
                  <a:cubicBezTo>
                    <a:pt x="914" y="803"/>
                    <a:pt x="872" y="760"/>
                    <a:pt x="893" y="712"/>
                  </a:cubicBezTo>
                  <a:cubicBezTo>
                    <a:pt x="914" y="578"/>
                    <a:pt x="979" y="423"/>
                    <a:pt x="893" y="311"/>
                  </a:cubicBezTo>
                  <a:cubicBezTo>
                    <a:pt x="872" y="268"/>
                    <a:pt x="893" y="246"/>
                    <a:pt x="914" y="225"/>
                  </a:cubicBezTo>
                  <a:cubicBezTo>
                    <a:pt x="957" y="204"/>
                    <a:pt x="1005" y="43"/>
                    <a:pt x="957" y="0"/>
                  </a:cubicBezTo>
                  <a:close/>
                </a:path>
              </a:pathLst>
            </a:custGeom>
            <a:solidFill>
              <a:srgbClr val="E57C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85;p18">
              <a:extLst>
                <a:ext uri="{FF2B5EF4-FFF2-40B4-BE49-F238E27FC236}">
                  <a16:creationId xmlns:a16="http://schemas.microsoft.com/office/drawing/2014/main" id="{104C3E77-17CB-6851-C218-15193EE4E97A}"/>
                </a:ext>
              </a:extLst>
            </p:cNvPr>
            <p:cNvSpPr/>
            <p:nvPr/>
          </p:nvSpPr>
          <p:spPr>
            <a:xfrm>
              <a:off x="4508752" y="1253160"/>
              <a:ext cx="124453" cy="126490"/>
            </a:xfrm>
            <a:custGeom>
              <a:avLst/>
              <a:gdLst/>
              <a:ahLst/>
              <a:cxnLst/>
              <a:rect l="l" t="t" r="r" b="b"/>
              <a:pathLst>
                <a:path w="2322" h="2360" extrusionOk="0">
                  <a:moveTo>
                    <a:pt x="1140" y="0"/>
                  </a:moveTo>
                  <a:cubicBezTo>
                    <a:pt x="1072" y="0"/>
                    <a:pt x="1002" y="39"/>
                    <a:pt x="937" y="135"/>
                  </a:cubicBezTo>
                  <a:cubicBezTo>
                    <a:pt x="830" y="311"/>
                    <a:pt x="851" y="488"/>
                    <a:pt x="696" y="648"/>
                  </a:cubicBezTo>
                  <a:cubicBezTo>
                    <a:pt x="429" y="937"/>
                    <a:pt x="92" y="1001"/>
                    <a:pt x="49" y="1472"/>
                  </a:cubicBezTo>
                  <a:cubicBezTo>
                    <a:pt x="1" y="1894"/>
                    <a:pt x="268" y="2092"/>
                    <a:pt x="514" y="2359"/>
                  </a:cubicBezTo>
                  <a:cubicBezTo>
                    <a:pt x="562" y="2317"/>
                    <a:pt x="584" y="2295"/>
                    <a:pt x="648" y="2252"/>
                  </a:cubicBezTo>
                  <a:cubicBezTo>
                    <a:pt x="708" y="2211"/>
                    <a:pt x="780" y="2157"/>
                    <a:pt x="857" y="2157"/>
                  </a:cubicBezTo>
                  <a:cubicBezTo>
                    <a:pt x="869" y="2157"/>
                    <a:pt x="881" y="2159"/>
                    <a:pt x="894" y="2161"/>
                  </a:cubicBezTo>
                  <a:cubicBezTo>
                    <a:pt x="983" y="2161"/>
                    <a:pt x="1028" y="2218"/>
                    <a:pt x="1088" y="2218"/>
                  </a:cubicBezTo>
                  <a:cubicBezTo>
                    <a:pt x="1104" y="2218"/>
                    <a:pt x="1121" y="2214"/>
                    <a:pt x="1140" y="2204"/>
                  </a:cubicBezTo>
                  <a:cubicBezTo>
                    <a:pt x="1231" y="2183"/>
                    <a:pt x="1231" y="2119"/>
                    <a:pt x="1295" y="2071"/>
                  </a:cubicBezTo>
                  <a:cubicBezTo>
                    <a:pt x="1319" y="2065"/>
                    <a:pt x="1341" y="2062"/>
                    <a:pt x="1362" y="2062"/>
                  </a:cubicBezTo>
                  <a:cubicBezTo>
                    <a:pt x="1420" y="2062"/>
                    <a:pt x="1468" y="2083"/>
                    <a:pt x="1519" y="2119"/>
                  </a:cubicBezTo>
                  <a:cubicBezTo>
                    <a:pt x="1605" y="2183"/>
                    <a:pt x="1675" y="2274"/>
                    <a:pt x="1696" y="2359"/>
                  </a:cubicBezTo>
                  <a:cubicBezTo>
                    <a:pt x="1942" y="2161"/>
                    <a:pt x="2140" y="1985"/>
                    <a:pt x="2209" y="1669"/>
                  </a:cubicBezTo>
                  <a:cubicBezTo>
                    <a:pt x="2322" y="1226"/>
                    <a:pt x="1985" y="1071"/>
                    <a:pt x="1717" y="825"/>
                  </a:cubicBezTo>
                  <a:cubicBezTo>
                    <a:pt x="1562" y="669"/>
                    <a:pt x="1498" y="466"/>
                    <a:pt x="1450" y="268"/>
                  </a:cubicBezTo>
                  <a:cubicBezTo>
                    <a:pt x="1378" y="124"/>
                    <a:pt x="1262" y="0"/>
                    <a:pt x="1140" y="0"/>
                  </a:cubicBezTo>
                  <a:close/>
                </a:path>
              </a:pathLst>
            </a:custGeom>
            <a:solidFill>
              <a:srgbClr val="F191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86;p18">
              <a:extLst>
                <a:ext uri="{FF2B5EF4-FFF2-40B4-BE49-F238E27FC236}">
                  <a16:creationId xmlns:a16="http://schemas.microsoft.com/office/drawing/2014/main" id="{B9258493-8E3F-35F8-2894-5B8D51E0C9E5}"/>
                </a:ext>
              </a:extLst>
            </p:cNvPr>
            <p:cNvSpPr/>
            <p:nvPr/>
          </p:nvSpPr>
          <p:spPr>
            <a:xfrm>
              <a:off x="4594776" y="1854899"/>
              <a:ext cx="150502" cy="90848"/>
            </a:xfrm>
            <a:custGeom>
              <a:avLst/>
              <a:gdLst/>
              <a:ahLst/>
              <a:cxnLst/>
              <a:rect l="l" t="t" r="r" b="b"/>
              <a:pathLst>
                <a:path w="2808" h="1695" extrusionOk="0">
                  <a:moveTo>
                    <a:pt x="815" y="1"/>
                  </a:moveTo>
                  <a:cubicBezTo>
                    <a:pt x="498" y="1"/>
                    <a:pt x="180" y="70"/>
                    <a:pt x="27" y="272"/>
                  </a:cubicBezTo>
                  <a:cubicBezTo>
                    <a:pt x="27" y="272"/>
                    <a:pt x="0" y="293"/>
                    <a:pt x="0" y="314"/>
                  </a:cubicBezTo>
                  <a:cubicBezTo>
                    <a:pt x="91" y="1207"/>
                    <a:pt x="936" y="1694"/>
                    <a:pt x="1808" y="1694"/>
                  </a:cubicBezTo>
                  <a:cubicBezTo>
                    <a:pt x="2139" y="1694"/>
                    <a:pt x="2519" y="1587"/>
                    <a:pt x="2808" y="1363"/>
                  </a:cubicBezTo>
                  <a:lnTo>
                    <a:pt x="2701" y="1229"/>
                  </a:lnTo>
                  <a:cubicBezTo>
                    <a:pt x="2652" y="1229"/>
                    <a:pt x="2631" y="1207"/>
                    <a:pt x="2610" y="1159"/>
                  </a:cubicBezTo>
                  <a:cubicBezTo>
                    <a:pt x="2567" y="785"/>
                    <a:pt x="2321" y="518"/>
                    <a:pt x="2005" y="336"/>
                  </a:cubicBezTo>
                  <a:cubicBezTo>
                    <a:pt x="2005" y="356"/>
                    <a:pt x="1998" y="363"/>
                    <a:pt x="1990" y="363"/>
                  </a:cubicBezTo>
                  <a:cubicBezTo>
                    <a:pt x="1977" y="363"/>
                    <a:pt x="1963" y="348"/>
                    <a:pt x="1963" y="336"/>
                  </a:cubicBezTo>
                  <a:lnTo>
                    <a:pt x="1963" y="293"/>
                  </a:lnTo>
                  <a:cubicBezTo>
                    <a:pt x="1829" y="223"/>
                    <a:pt x="1674" y="159"/>
                    <a:pt x="1540" y="116"/>
                  </a:cubicBezTo>
                  <a:cubicBezTo>
                    <a:pt x="1373" y="54"/>
                    <a:pt x="1094" y="1"/>
                    <a:pt x="815" y="1"/>
                  </a:cubicBezTo>
                  <a:close/>
                </a:path>
              </a:pathLst>
            </a:custGeom>
            <a:solidFill>
              <a:srgbClr val="F1B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87;p18">
              <a:extLst>
                <a:ext uri="{FF2B5EF4-FFF2-40B4-BE49-F238E27FC236}">
                  <a16:creationId xmlns:a16="http://schemas.microsoft.com/office/drawing/2014/main" id="{BBA9D280-D3BC-F9FC-0E8C-3E1930D0E7D4}"/>
                </a:ext>
              </a:extLst>
            </p:cNvPr>
            <p:cNvSpPr/>
            <p:nvPr/>
          </p:nvSpPr>
          <p:spPr>
            <a:xfrm>
              <a:off x="4382370" y="1857365"/>
              <a:ext cx="173174" cy="94385"/>
            </a:xfrm>
            <a:custGeom>
              <a:avLst/>
              <a:gdLst/>
              <a:ahLst/>
              <a:cxnLst/>
              <a:rect l="l" t="t" r="r" b="b"/>
              <a:pathLst>
                <a:path w="3231" h="1761" extrusionOk="0">
                  <a:moveTo>
                    <a:pt x="3118" y="1"/>
                  </a:moveTo>
                  <a:cubicBezTo>
                    <a:pt x="2952" y="589"/>
                    <a:pt x="2272" y="898"/>
                    <a:pt x="1712" y="898"/>
                  </a:cubicBezTo>
                  <a:cubicBezTo>
                    <a:pt x="1676" y="898"/>
                    <a:pt x="1640" y="897"/>
                    <a:pt x="1605" y="894"/>
                  </a:cubicBezTo>
                  <a:cubicBezTo>
                    <a:pt x="1530" y="890"/>
                    <a:pt x="1457" y="888"/>
                    <a:pt x="1386" y="888"/>
                  </a:cubicBezTo>
                  <a:cubicBezTo>
                    <a:pt x="1077" y="888"/>
                    <a:pt x="801" y="935"/>
                    <a:pt x="514" y="1113"/>
                  </a:cubicBezTo>
                  <a:cubicBezTo>
                    <a:pt x="401" y="1183"/>
                    <a:pt x="289" y="1247"/>
                    <a:pt x="134" y="1247"/>
                  </a:cubicBezTo>
                  <a:cubicBezTo>
                    <a:pt x="86" y="1247"/>
                    <a:pt x="43" y="1247"/>
                    <a:pt x="0" y="1226"/>
                  </a:cubicBezTo>
                  <a:lnTo>
                    <a:pt x="0" y="1226"/>
                  </a:lnTo>
                  <a:cubicBezTo>
                    <a:pt x="287" y="1614"/>
                    <a:pt x="877" y="1760"/>
                    <a:pt x="1399" y="1760"/>
                  </a:cubicBezTo>
                  <a:cubicBezTo>
                    <a:pt x="1568" y="1760"/>
                    <a:pt x="1730" y="1745"/>
                    <a:pt x="1872" y="1718"/>
                  </a:cubicBezTo>
                  <a:cubicBezTo>
                    <a:pt x="2583" y="1584"/>
                    <a:pt x="3230" y="1140"/>
                    <a:pt x="3139" y="338"/>
                  </a:cubicBezTo>
                  <a:cubicBezTo>
                    <a:pt x="3139" y="226"/>
                    <a:pt x="3118" y="113"/>
                    <a:pt x="3118" y="1"/>
                  </a:cubicBezTo>
                  <a:close/>
                </a:path>
              </a:pathLst>
            </a:custGeom>
            <a:solidFill>
              <a:srgbClr val="F1B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88;p18">
              <a:extLst>
                <a:ext uri="{FF2B5EF4-FFF2-40B4-BE49-F238E27FC236}">
                  <a16:creationId xmlns:a16="http://schemas.microsoft.com/office/drawing/2014/main" id="{BE3B8FC0-16ED-4B6B-2971-52709A3CCB95}"/>
                </a:ext>
              </a:extLst>
            </p:cNvPr>
            <p:cNvSpPr/>
            <p:nvPr/>
          </p:nvSpPr>
          <p:spPr>
            <a:xfrm>
              <a:off x="4710815" y="1764212"/>
              <a:ext cx="64585" cy="163740"/>
            </a:xfrm>
            <a:custGeom>
              <a:avLst/>
              <a:gdLst/>
              <a:ahLst/>
              <a:cxnLst/>
              <a:rect l="l" t="t" r="r" b="b"/>
              <a:pathLst>
                <a:path w="1205" h="3055" extrusionOk="0">
                  <a:moveTo>
                    <a:pt x="1044" y="1"/>
                  </a:moveTo>
                  <a:cubicBezTo>
                    <a:pt x="958" y="381"/>
                    <a:pt x="846" y="712"/>
                    <a:pt x="621" y="1049"/>
                  </a:cubicBezTo>
                  <a:cubicBezTo>
                    <a:pt x="557" y="1161"/>
                    <a:pt x="108" y="1696"/>
                    <a:pt x="1" y="1915"/>
                  </a:cubicBezTo>
                  <a:cubicBezTo>
                    <a:pt x="332" y="2119"/>
                    <a:pt x="600" y="2429"/>
                    <a:pt x="621" y="2830"/>
                  </a:cubicBezTo>
                  <a:cubicBezTo>
                    <a:pt x="621" y="2878"/>
                    <a:pt x="578" y="2921"/>
                    <a:pt x="536" y="2921"/>
                  </a:cubicBezTo>
                  <a:lnTo>
                    <a:pt x="643" y="3055"/>
                  </a:lnTo>
                  <a:cubicBezTo>
                    <a:pt x="669" y="3055"/>
                    <a:pt x="669" y="3033"/>
                    <a:pt x="691" y="3012"/>
                  </a:cubicBezTo>
                  <a:cubicBezTo>
                    <a:pt x="1022" y="2744"/>
                    <a:pt x="1022" y="2450"/>
                    <a:pt x="1044" y="2097"/>
                  </a:cubicBezTo>
                  <a:cubicBezTo>
                    <a:pt x="1022" y="2076"/>
                    <a:pt x="1001" y="2049"/>
                    <a:pt x="1022" y="2006"/>
                  </a:cubicBezTo>
                  <a:cubicBezTo>
                    <a:pt x="1204" y="1359"/>
                    <a:pt x="1177" y="803"/>
                    <a:pt x="1113" y="135"/>
                  </a:cubicBezTo>
                  <a:cubicBezTo>
                    <a:pt x="1113" y="92"/>
                    <a:pt x="1113" y="44"/>
                    <a:pt x="1092" y="1"/>
                  </a:cubicBezTo>
                  <a:close/>
                </a:path>
              </a:pathLst>
            </a:custGeom>
            <a:solidFill>
              <a:srgbClr val="F17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89;p18">
              <a:extLst>
                <a:ext uri="{FF2B5EF4-FFF2-40B4-BE49-F238E27FC236}">
                  <a16:creationId xmlns:a16="http://schemas.microsoft.com/office/drawing/2014/main" id="{66ED2E41-3091-7784-5347-E68BC1ED06DE}"/>
                </a:ext>
              </a:extLst>
            </p:cNvPr>
            <p:cNvSpPr/>
            <p:nvPr/>
          </p:nvSpPr>
          <p:spPr>
            <a:xfrm>
              <a:off x="4592472" y="1771394"/>
              <a:ext cx="105212" cy="95511"/>
            </a:xfrm>
            <a:custGeom>
              <a:avLst/>
              <a:gdLst/>
              <a:ahLst/>
              <a:cxnLst/>
              <a:rect l="l" t="t" r="r" b="b"/>
              <a:pathLst>
                <a:path w="1963" h="1782" extrusionOk="0">
                  <a:moveTo>
                    <a:pt x="246" y="1"/>
                  </a:moveTo>
                  <a:cubicBezTo>
                    <a:pt x="246" y="22"/>
                    <a:pt x="225" y="43"/>
                    <a:pt x="225" y="70"/>
                  </a:cubicBezTo>
                  <a:cubicBezTo>
                    <a:pt x="155" y="626"/>
                    <a:pt x="0" y="1225"/>
                    <a:pt x="22" y="1781"/>
                  </a:cubicBezTo>
                  <a:cubicBezTo>
                    <a:pt x="194" y="1519"/>
                    <a:pt x="619" y="1427"/>
                    <a:pt x="972" y="1427"/>
                  </a:cubicBezTo>
                  <a:cubicBezTo>
                    <a:pt x="1122" y="1427"/>
                    <a:pt x="1259" y="1444"/>
                    <a:pt x="1359" y="1471"/>
                  </a:cubicBezTo>
                  <a:cubicBezTo>
                    <a:pt x="1562" y="1493"/>
                    <a:pt x="1760" y="1562"/>
                    <a:pt x="1963" y="1648"/>
                  </a:cubicBezTo>
                  <a:cubicBezTo>
                    <a:pt x="1893" y="1428"/>
                    <a:pt x="1781" y="1247"/>
                    <a:pt x="1540" y="1092"/>
                  </a:cubicBezTo>
                  <a:cubicBezTo>
                    <a:pt x="1380" y="979"/>
                    <a:pt x="1182" y="937"/>
                    <a:pt x="1006" y="846"/>
                  </a:cubicBezTo>
                  <a:cubicBezTo>
                    <a:pt x="690" y="669"/>
                    <a:pt x="556" y="359"/>
                    <a:pt x="401" y="43"/>
                  </a:cubicBezTo>
                  <a:lnTo>
                    <a:pt x="401" y="22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17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90;p18">
              <a:extLst>
                <a:ext uri="{FF2B5EF4-FFF2-40B4-BE49-F238E27FC236}">
                  <a16:creationId xmlns:a16="http://schemas.microsoft.com/office/drawing/2014/main" id="{907AAE14-8833-2CB3-B39E-F5CA3C32B857}"/>
                </a:ext>
              </a:extLst>
            </p:cNvPr>
            <p:cNvSpPr/>
            <p:nvPr/>
          </p:nvSpPr>
          <p:spPr>
            <a:xfrm>
              <a:off x="4599600" y="1594683"/>
              <a:ext cx="169743" cy="269917"/>
            </a:xfrm>
            <a:custGeom>
              <a:avLst/>
              <a:gdLst/>
              <a:ahLst/>
              <a:cxnLst/>
              <a:rect l="l" t="t" r="r" b="b"/>
              <a:pathLst>
                <a:path w="3167" h="5036" extrusionOk="0">
                  <a:moveTo>
                    <a:pt x="782" y="1"/>
                  </a:moveTo>
                  <a:cubicBezTo>
                    <a:pt x="617" y="1"/>
                    <a:pt x="455" y="58"/>
                    <a:pt x="311" y="201"/>
                  </a:cubicBezTo>
                  <a:cubicBezTo>
                    <a:pt x="92" y="399"/>
                    <a:pt x="22" y="715"/>
                    <a:pt x="1" y="1025"/>
                  </a:cubicBezTo>
                  <a:cubicBezTo>
                    <a:pt x="44" y="1025"/>
                    <a:pt x="92" y="1046"/>
                    <a:pt x="135" y="1116"/>
                  </a:cubicBezTo>
                  <a:cubicBezTo>
                    <a:pt x="204" y="1249"/>
                    <a:pt x="135" y="1426"/>
                    <a:pt x="70" y="1560"/>
                  </a:cubicBezTo>
                  <a:cubicBezTo>
                    <a:pt x="1" y="2137"/>
                    <a:pt x="156" y="2720"/>
                    <a:pt x="113" y="3298"/>
                  </a:cubicBezTo>
                  <a:lnTo>
                    <a:pt x="268" y="3319"/>
                  </a:lnTo>
                  <a:cubicBezTo>
                    <a:pt x="282" y="3293"/>
                    <a:pt x="305" y="3274"/>
                    <a:pt x="326" y="3274"/>
                  </a:cubicBezTo>
                  <a:cubicBezTo>
                    <a:pt x="339" y="3274"/>
                    <a:pt x="351" y="3281"/>
                    <a:pt x="359" y="3298"/>
                  </a:cubicBezTo>
                  <a:cubicBezTo>
                    <a:pt x="493" y="3586"/>
                    <a:pt x="669" y="3854"/>
                    <a:pt x="958" y="4009"/>
                  </a:cubicBezTo>
                  <a:cubicBezTo>
                    <a:pt x="1161" y="4121"/>
                    <a:pt x="1407" y="4191"/>
                    <a:pt x="1584" y="4324"/>
                  </a:cubicBezTo>
                  <a:cubicBezTo>
                    <a:pt x="1808" y="4501"/>
                    <a:pt x="1894" y="4747"/>
                    <a:pt x="1915" y="4993"/>
                  </a:cubicBezTo>
                  <a:cubicBezTo>
                    <a:pt x="1942" y="5014"/>
                    <a:pt x="1985" y="5014"/>
                    <a:pt x="2006" y="5036"/>
                  </a:cubicBezTo>
                  <a:cubicBezTo>
                    <a:pt x="2049" y="4838"/>
                    <a:pt x="2210" y="4635"/>
                    <a:pt x="2343" y="4480"/>
                  </a:cubicBezTo>
                  <a:cubicBezTo>
                    <a:pt x="2632" y="4057"/>
                    <a:pt x="2899" y="3677"/>
                    <a:pt x="3033" y="3164"/>
                  </a:cubicBezTo>
                  <a:cubicBezTo>
                    <a:pt x="3044" y="3143"/>
                    <a:pt x="3065" y="3132"/>
                    <a:pt x="3084" y="3132"/>
                  </a:cubicBezTo>
                  <a:cubicBezTo>
                    <a:pt x="3103" y="3132"/>
                    <a:pt x="3119" y="3143"/>
                    <a:pt x="3119" y="3164"/>
                  </a:cubicBezTo>
                  <a:lnTo>
                    <a:pt x="3167" y="3164"/>
                  </a:lnTo>
                  <a:cubicBezTo>
                    <a:pt x="3119" y="2565"/>
                    <a:pt x="3012" y="2052"/>
                    <a:pt x="2675" y="1517"/>
                  </a:cubicBezTo>
                  <a:cubicBezTo>
                    <a:pt x="2386" y="1068"/>
                    <a:pt x="1964" y="667"/>
                    <a:pt x="1541" y="335"/>
                  </a:cubicBezTo>
                  <a:cubicBezTo>
                    <a:pt x="1332" y="155"/>
                    <a:pt x="1054" y="1"/>
                    <a:pt x="782" y="1"/>
                  </a:cubicBezTo>
                  <a:close/>
                </a:path>
              </a:pathLst>
            </a:custGeom>
            <a:solidFill>
              <a:srgbClr val="F17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91;p18">
              <a:extLst>
                <a:ext uri="{FF2B5EF4-FFF2-40B4-BE49-F238E27FC236}">
                  <a16:creationId xmlns:a16="http://schemas.microsoft.com/office/drawing/2014/main" id="{FC6E2BB1-61AA-8687-4A85-CA2D22D1874D}"/>
                </a:ext>
              </a:extLst>
            </p:cNvPr>
            <p:cNvSpPr/>
            <p:nvPr/>
          </p:nvSpPr>
          <p:spPr>
            <a:xfrm>
              <a:off x="4369185" y="1795192"/>
              <a:ext cx="53651" cy="118665"/>
            </a:xfrm>
            <a:custGeom>
              <a:avLst/>
              <a:gdLst/>
              <a:ahLst/>
              <a:cxnLst/>
              <a:rect l="l" t="t" r="r" b="b"/>
              <a:pathLst>
                <a:path w="1001" h="2214" extrusionOk="0">
                  <a:moveTo>
                    <a:pt x="113" y="1"/>
                  </a:moveTo>
                  <a:cubicBezTo>
                    <a:pt x="113" y="27"/>
                    <a:pt x="91" y="49"/>
                    <a:pt x="91" y="70"/>
                  </a:cubicBezTo>
                  <a:cubicBezTo>
                    <a:pt x="0" y="450"/>
                    <a:pt x="43" y="760"/>
                    <a:pt x="65" y="1161"/>
                  </a:cubicBezTo>
                  <a:cubicBezTo>
                    <a:pt x="91" y="1407"/>
                    <a:pt x="65" y="1653"/>
                    <a:pt x="65" y="1899"/>
                  </a:cubicBezTo>
                  <a:cubicBezTo>
                    <a:pt x="65" y="2006"/>
                    <a:pt x="91" y="2097"/>
                    <a:pt x="134" y="2188"/>
                  </a:cubicBezTo>
                  <a:cubicBezTo>
                    <a:pt x="171" y="2205"/>
                    <a:pt x="217" y="2213"/>
                    <a:pt x="270" y="2213"/>
                  </a:cubicBezTo>
                  <a:cubicBezTo>
                    <a:pt x="411" y="2213"/>
                    <a:pt x="597" y="2157"/>
                    <a:pt x="760" y="2075"/>
                  </a:cubicBezTo>
                  <a:cubicBezTo>
                    <a:pt x="1000" y="1739"/>
                    <a:pt x="936" y="1386"/>
                    <a:pt x="690" y="1006"/>
                  </a:cubicBezTo>
                  <a:cubicBezTo>
                    <a:pt x="492" y="696"/>
                    <a:pt x="332" y="402"/>
                    <a:pt x="225" y="70"/>
                  </a:cubicBezTo>
                  <a:lnTo>
                    <a:pt x="225" y="27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F17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92;p18">
              <a:extLst>
                <a:ext uri="{FF2B5EF4-FFF2-40B4-BE49-F238E27FC236}">
                  <a16:creationId xmlns:a16="http://schemas.microsoft.com/office/drawing/2014/main" id="{A005C021-6994-AE3B-EEB9-65D771AA934B}"/>
                </a:ext>
              </a:extLst>
            </p:cNvPr>
            <p:cNvSpPr/>
            <p:nvPr/>
          </p:nvSpPr>
          <p:spPr>
            <a:xfrm>
              <a:off x="4375187" y="1593826"/>
              <a:ext cx="174353" cy="306631"/>
            </a:xfrm>
            <a:custGeom>
              <a:avLst/>
              <a:gdLst/>
              <a:ahLst/>
              <a:cxnLst/>
              <a:rect l="l" t="t" r="r" b="b"/>
              <a:pathLst>
                <a:path w="3253" h="5721" extrusionOk="0">
                  <a:moveTo>
                    <a:pt x="3251" y="4908"/>
                  </a:moveTo>
                  <a:cubicBezTo>
                    <a:pt x="3251" y="4911"/>
                    <a:pt x="3252" y="4915"/>
                    <a:pt x="3252" y="4918"/>
                  </a:cubicBezTo>
                  <a:cubicBezTo>
                    <a:pt x="3252" y="4914"/>
                    <a:pt x="3252" y="4911"/>
                    <a:pt x="3251" y="4908"/>
                  </a:cubicBezTo>
                  <a:close/>
                  <a:moveTo>
                    <a:pt x="2275" y="0"/>
                  </a:moveTo>
                  <a:cubicBezTo>
                    <a:pt x="1985" y="0"/>
                    <a:pt x="1670" y="145"/>
                    <a:pt x="1493" y="308"/>
                  </a:cubicBezTo>
                  <a:cubicBezTo>
                    <a:pt x="979" y="773"/>
                    <a:pt x="733" y="1511"/>
                    <a:pt x="557" y="2153"/>
                  </a:cubicBezTo>
                  <a:cubicBezTo>
                    <a:pt x="466" y="2399"/>
                    <a:pt x="380" y="2645"/>
                    <a:pt x="289" y="2891"/>
                  </a:cubicBezTo>
                  <a:cubicBezTo>
                    <a:pt x="289" y="2934"/>
                    <a:pt x="289" y="2982"/>
                    <a:pt x="311" y="3003"/>
                  </a:cubicBezTo>
                  <a:cubicBezTo>
                    <a:pt x="419" y="3578"/>
                    <a:pt x="1042" y="3816"/>
                    <a:pt x="1667" y="3816"/>
                  </a:cubicBezTo>
                  <a:cubicBezTo>
                    <a:pt x="2059" y="3816"/>
                    <a:pt x="2451" y="3723"/>
                    <a:pt x="2717" y="3560"/>
                  </a:cubicBezTo>
                  <a:cubicBezTo>
                    <a:pt x="2723" y="3557"/>
                    <a:pt x="2729" y="3555"/>
                    <a:pt x="2736" y="3555"/>
                  </a:cubicBezTo>
                  <a:cubicBezTo>
                    <a:pt x="2777" y="3555"/>
                    <a:pt x="2824" y="3609"/>
                    <a:pt x="2787" y="3651"/>
                  </a:cubicBezTo>
                  <a:cubicBezTo>
                    <a:pt x="2477" y="3877"/>
                    <a:pt x="2118" y="3984"/>
                    <a:pt x="1750" y="3984"/>
                  </a:cubicBezTo>
                  <a:cubicBezTo>
                    <a:pt x="1508" y="3984"/>
                    <a:pt x="1262" y="3937"/>
                    <a:pt x="1022" y="3848"/>
                  </a:cubicBezTo>
                  <a:cubicBezTo>
                    <a:pt x="600" y="3715"/>
                    <a:pt x="289" y="3426"/>
                    <a:pt x="247" y="3025"/>
                  </a:cubicBezTo>
                  <a:cubicBezTo>
                    <a:pt x="156" y="3271"/>
                    <a:pt x="65" y="3517"/>
                    <a:pt x="1" y="3758"/>
                  </a:cubicBezTo>
                  <a:lnTo>
                    <a:pt x="113" y="3784"/>
                  </a:lnTo>
                  <a:cubicBezTo>
                    <a:pt x="113" y="3771"/>
                    <a:pt x="129" y="3764"/>
                    <a:pt x="148" y="3764"/>
                  </a:cubicBezTo>
                  <a:cubicBezTo>
                    <a:pt x="166" y="3764"/>
                    <a:pt x="188" y="3771"/>
                    <a:pt x="199" y="3784"/>
                  </a:cubicBezTo>
                  <a:cubicBezTo>
                    <a:pt x="402" y="4292"/>
                    <a:pt x="915" y="4763"/>
                    <a:pt x="979" y="5340"/>
                  </a:cubicBezTo>
                  <a:cubicBezTo>
                    <a:pt x="979" y="5496"/>
                    <a:pt x="958" y="5629"/>
                    <a:pt x="888" y="5720"/>
                  </a:cubicBezTo>
                  <a:cubicBezTo>
                    <a:pt x="937" y="5699"/>
                    <a:pt x="979" y="5699"/>
                    <a:pt x="1022" y="5677"/>
                  </a:cubicBezTo>
                  <a:cubicBezTo>
                    <a:pt x="1139" y="5650"/>
                    <a:pt x="1253" y="5638"/>
                    <a:pt x="1364" y="5638"/>
                  </a:cubicBezTo>
                  <a:cubicBezTo>
                    <a:pt x="1447" y="5638"/>
                    <a:pt x="1527" y="5645"/>
                    <a:pt x="1605" y="5656"/>
                  </a:cubicBezTo>
                  <a:cubicBezTo>
                    <a:pt x="1673" y="5663"/>
                    <a:pt x="1741" y="5667"/>
                    <a:pt x="1809" y="5667"/>
                  </a:cubicBezTo>
                  <a:cubicBezTo>
                    <a:pt x="2363" y="5667"/>
                    <a:pt x="2904" y="5430"/>
                    <a:pt x="3161" y="4897"/>
                  </a:cubicBezTo>
                  <a:cubicBezTo>
                    <a:pt x="3171" y="4880"/>
                    <a:pt x="3187" y="4873"/>
                    <a:pt x="3203" y="4873"/>
                  </a:cubicBezTo>
                  <a:cubicBezTo>
                    <a:pt x="3224" y="4873"/>
                    <a:pt x="3245" y="4887"/>
                    <a:pt x="3251" y="4908"/>
                  </a:cubicBezTo>
                  <a:lnTo>
                    <a:pt x="3251" y="4908"/>
                  </a:lnTo>
                  <a:cubicBezTo>
                    <a:pt x="3187" y="4398"/>
                    <a:pt x="3118" y="3914"/>
                    <a:pt x="3118" y="3383"/>
                  </a:cubicBezTo>
                  <a:cubicBezTo>
                    <a:pt x="3118" y="2800"/>
                    <a:pt x="2985" y="2266"/>
                    <a:pt x="2851" y="1709"/>
                  </a:cubicBezTo>
                  <a:cubicBezTo>
                    <a:pt x="2830" y="1709"/>
                    <a:pt x="2830" y="1688"/>
                    <a:pt x="2808" y="1667"/>
                  </a:cubicBezTo>
                  <a:cubicBezTo>
                    <a:pt x="2787" y="1597"/>
                    <a:pt x="2760" y="1511"/>
                    <a:pt x="2787" y="1442"/>
                  </a:cubicBezTo>
                  <a:cubicBezTo>
                    <a:pt x="2739" y="1421"/>
                    <a:pt x="2739" y="1399"/>
                    <a:pt x="2739" y="1378"/>
                  </a:cubicBezTo>
                  <a:cubicBezTo>
                    <a:pt x="2739" y="1287"/>
                    <a:pt x="2760" y="1196"/>
                    <a:pt x="2830" y="1132"/>
                  </a:cubicBezTo>
                  <a:cubicBezTo>
                    <a:pt x="2894" y="1062"/>
                    <a:pt x="2942" y="1062"/>
                    <a:pt x="3027" y="1019"/>
                  </a:cubicBezTo>
                  <a:lnTo>
                    <a:pt x="3054" y="998"/>
                  </a:lnTo>
                  <a:cubicBezTo>
                    <a:pt x="3054" y="886"/>
                    <a:pt x="2985" y="640"/>
                    <a:pt x="2985" y="618"/>
                  </a:cubicBezTo>
                  <a:cubicBezTo>
                    <a:pt x="2921" y="442"/>
                    <a:pt x="2830" y="239"/>
                    <a:pt x="2675" y="126"/>
                  </a:cubicBezTo>
                  <a:cubicBezTo>
                    <a:pt x="2562" y="37"/>
                    <a:pt x="2422" y="0"/>
                    <a:pt x="2275" y="0"/>
                  </a:cubicBezTo>
                  <a:close/>
                </a:path>
              </a:pathLst>
            </a:custGeom>
            <a:solidFill>
              <a:srgbClr val="F17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93;p18">
              <a:extLst>
                <a:ext uri="{FF2B5EF4-FFF2-40B4-BE49-F238E27FC236}">
                  <a16:creationId xmlns:a16="http://schemas.microsoft.com/office/drawing/2014/main" id="{74ED8B04-12C0-5DF8-972F-0EE74CEE3AE9}"/>
                </a:ext>
              </a:extLst>
            </p:cNvPr>
            <p:cNvSpPr/>
            <p:nvPr/>
          </p:nvSpPr>
          <p:spPr>
            <a:xfrm>
              <a:off x="4593597" y="1762497"/>
              <a:ext cx="173174" cy="158273"/>
            </a:xfrm>
            <a:custGeom>
              <a:avLst/>
              <a:gdLst/>
              <a:ahLst/>
              <a:cxnLst/>
              <a:rect l="l" t="t" r="r" b="b"/>
              <a:pathLst>
                <a:path w="3231" h="2953" extrusionOk="0">
                  <a:moveTo>
                    <a:pt x="3196" y="1"/>
                  </a:moveTo>
                  <a:cubicBezTo>
                    <a:pt x="3177" y="1"/>
                    <a:pt x="3156" y="12"/>
                    <a:pt x="3145" y="33"/>
                  </a:cubicBezTo>
                  <a:cubicBezTo>
                    <a:pt x="3011" y="546"/>
                    <a:pt x="2744" y="926"/>
                    <a:pt x="2455" y="1349"/>
                  </a:cubicBezTo>
                  <a:cubicBezTo>
                    <a:pt x="2322" y="1504"/>
                    <a:pt x="2161" y="1707"/>
                    <a:pt x="2118" y="1905"/>
                  </a:cubicBezTo>
                  <a:cubicBezTo>
                    <a:pt x="2097" y="1883"/>
                    <a:pt x="2054" y="1883"/>
                    <a:pt x="2027" y="1862"/>
                  </a:cubicBezTo>
                  <a:cubicBezTo>
                    <a:pt x="2006" y="1616"/>
                    <a:pt x="1920" y="1370"/>
                    <a:pt x="1696" y="1193"/>
                  </a:cubicBezTo>
                  <a:cubicBezTo>
                    <a:pt x="1519" y="1060"/>
                    <a:pt x="1273" y="990"/>
                    <a:pt x="1070" y="878"/>
                  </a:cubicBezTo>
                  <a:cubicBezTo>
                    <a:pt x="781" y="723"/>
                    <a:pt x="605" y="455"/>
                    <a:pt x="471" y="167"/>
                  </a:cubicBezTo>
                  <a:cubicBezTo>
                    <a:pt x="463" y="150"/>
                    <a:pt x="451" y="143"/>
                    <a:pt x="438" y="143"/>
                  </a:cubicBezTo>
                  <a:cubicBezTo>
                    <a:pt x="417" y="143"/>
                    <a:pt x="394" y="162"/>
                    <a:pt x="380" y="188"/>
                  </a:cubicBezTo>
                  <a:lnTo>
                    <a:pt x="380" y="209"/>
                  </a:lnTo>
                  <a:cubicBezTo>
                    <a:pt x="535" y="525"/>
                    <a:pt x="669" y="835"/>
                    <a:pt x="985" y="1012"/>
                  </a:cubicBezTo>
                  <a:cubicBezTo>
                    <a:pt x="1161" y="1103"/>
                    <a:pt x="1359" y="1145"/>
                    <a:pt x="1519" y="1258"/>
                  </a:cubicBezTo>
                  <a:cubicBezTo>
                    <a:pt x="1760" y="1413"/>
                    <a:pt x="1872" y="1594"/>
                    <a:pt x="1942" y="1814"/>
                  </a:cubicBezTo>
                  <a:cubicBezTo>
                    <a:pt x="1739" y="1728"/>
                    <a:pt x="1541" y="1659"/>
                    <a:pt x="1338" y="1637"/>
                  </a:cubicBezTo>
                  <a:cubicBezTo>
                    <a:pt x="1238" y="1610"/>
                    <a:pt x="1101" y="1593"/>
                    <a:pt x="951" y="1593"/>
                  </a:cubicBezTo>
                  <a:cubicBezTo>
                    <a:pt x="598" y="1593"/>
                    <a:pt x="173" y="1685"/>
                    <a:pt x="1" y="1947"/>
                  </a:cubicBezTo>
                  <a:lnTo>
                    <a:pt x="49" y="1996"/>
                  </a:lnTo>
                  <a:cubicBezTo>
                    <a:pt x="202" y="1794"/>
                    <a:pt x="520" y="1725"/>
                    <a:pt x="837" y="1725"/>
                  </a:cubicBezTo>
                  <a:cubicBezTo>
                    <a:pt x="1116" y="1725"/>
                    <a:pt x="1395" y="1778"/>
                    <a:pt x="1562" y="1840"/>
                  </a:cubicBezTo>
                  <a:cubicBezTo>
                    <a:pt x="1696" y="1883"/>
                    <a:pt x="1851" y="1947"/>
                    <a:pt x="1985" y="2017"/>
                  </a:cubicBezTo>
                  <a:lnTo>
                    <a:pt x="1985" y="2060"/>
                  </a:lnTo>
                  <a:cubicBezTo>
                    <a:pt x="1985" y="2072"/>
                    <a:pt x="1999" y="2087"/>
                    <a:pt x="2012" y="2087"/>
                  </a:cubicBezTo>
                  <a:cubicBezTo>
                    <a:pt x="2020" y="2087"/>
                    <a:pt x="2027" y="2080"/>
                    <a:pt x="2027" y="2060"/>
                  </a:cubicBezTo>
                  <a:cubicBezTo>
                    <a:pt x="2343" y="2242"/>
                    <a:pt x="2589" y="2509"/>
                    <a:pt x="2632" y="2883"/>
                  </a:cubicBezTo>
                  <a:cubicBezTo>
                    <a:pt x="2653" y="2931"/>
                    <a:pt x="2674" y="2953"/>
                    <a:pt x="2723" y="2953"/>
                  </a:cubicBezTo>
                  <a:cubicBezTo>
                    <a:pt x="2765" y="2953"/>
                    <a:pt x="2808" y="2910"/>
                    <a:pt x="2808" y="2862"/>
                  </a:cubicBezTo>
                  <a:cubicBezTo>
                    <a:pt x="2787" y="2461"/>
                    <a:pt x="2519" y="2151"/>
                    <a:pt x="2188" y="1947"/>
                  </a:cubicBezTo>
                  <a:cubicBezTo>
                    <a:pt x="2295" y="1728"/>
                    <a:pt x="2744" y="1193"/>
                    <a:pt x="2808" y="1081"/>
                  </a:cubicBezTo>
                  <a:cubicBezTo>
                    <a:pt x="3033" y="744"/>
                    <a:pt x="3145" y="413"/>
                    <a:pt x="3231" y="33"/>
                  </a:cubicBezTo>
                  <a:cubicBezTo>
                    <a:pt x="3231" y="12"/>
                    <a:pt x="3215" y="1"/>
                    <a:pt x="3196" y="1"/>
                  </a:cubicBezTo>
                  <a:close/>
                </a:path>
              </a:pathLst>
            </a:custGeom>
            <a:solidFill>
              <a:srgbClr val="8CB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94;p18">
              <a:extLst>
                <a:ext uri="{FF2B5EF4-FFF2-40B4-BE49-F238E27FC236}">
                  <a16:creationId xmlns:a16="http://schemas.microsoft.com/office/drawing/2014/main" id="{94115D2A-08B2-9912-09FA-0A8DEDB2CC31}"/>
                </a:ext>
              </a:extLst>
            </p:cNvPr>
            <p:cNvSpPr/>
            <p:nvPr/>
          </p:nvSpPr>
          <p:spPr>
            <a:xfrm>
              <a:off x="4563797" y="1475322"/>
              <a:ext cx="224466" cy="479483"/>
            </a:xfrm>
            <a:custGeom>
              <a:avLst/>
              <a:gdLst/>
              <a:ahLst/>
              <a:cxnLst/>
              <a:rect l="l" t="t" r="r" b="b"/>
              <a:pathLst>
                <a:path w="4188" h="8946" extrusionOk="0">
                  <a:moveTo>
                    <a:pt x="1426" y="2226"/>
                  </a:moveTo>
                  <a:cubicBezTo>
                    <a:pt x="1699" y="2226"/>
                    <a:pt x="1988" y="2375"/>
                    <a:pt x="2209" y="2541"/>
                  </a:cubicBezTo>
                  <a:cubicBezTo>
                    <a:pt x="2610" y="2894"/>
                    <a:pt x="3033" y="3273"/>
                    <a:pt x="3343" y="3744"/>
                  </a:cubicBezTo>
                  <a:cubicBezTo>
                    <a:pt x="3680" y="4257"/>
                    <a:pt x="3787" y="4765"/>
                    <a:pt x="3856" y="5370"/>
                  </a:cubicBezTo>
                  <a:lnTo>
                    <a:pt x="3856" y="5525"/>
                  </a:lnTo>
                  <a:cubicBezTo>
                    <a:pt x="3920" y="6172"/>
                    <a:pt x="3968" y="6728"/>
                    <a:pt x="3787" y="7375"/>
                  </a:cubicBezTo>
                  <a:cubicBezTo>
                    <a:pt x="3765" y="7418"/>
                    <a:pt x="3787" y="7439"/>
                    <a:pt x="3835" y="7466"/>
                  </a:cubicBezTo>
                  <a:cubicBezTo>
                    <a:pt x="3813" y="7819"/>
                    <a:pt x="3787" y="8134"/>
                    <a:pt x="3476" y="8402"/>
                  </a:cubicBezTo>
                  <a:cubicBezTo>
                    <a:pt x="3455" y="8402"/>
                    <a:pt x="3434" y="8423"/>
                    <a:pt x="3434" y="8445"/>
                  </a:cubicBezTo>
                  <a:cubicBezTo>
                    <a:pt x="3145" y="8642"/>
                    <a:pt x="2765" y="8776"/>
                    <a:pt x="2407" y="8776"/>
                  </a:cubicBezTo>
                  <a:cubicBezTo>
                    <a:pt x="1562" y="8776"/>
                    <a:pt x="712" y="8289"/>
                    <a:pt x="605" y="7396"/>
                  </a:cubicBezTo>
                  <a:lnTo>
                    <a:pt x="626" y="7375"/>
                  </a:lnTo>
                  <a:lnTo>
                    <a:pt x="605" y="7332"/>
                  </a:lnTo>
                  <a:cubicBezTo>
                    <a:pt x="557" y="6749"/>
                    <a:pt x="712" y="6172"/>
                    <a:pt x="781" y="5594"/>
                  </a:cubicBezTo>
                  <a:lnTo>
                    <a:pt x="781" y="5525"/>
                  </a:lnTo>
                  <a:cubicBezTo>
                    <a:pt x="824" y="4947"/>
                    <a:pt x="669" y="4364"/>
                    <a:pt x="738" y="3787"/>
                  </a:cubicBezTo>
                  <a:cubicBezTo>
                    <a:pt x="781" y="3653"/>
                    <a:pt x="872" y="3498"/>
                    <a:pt x="781" y="3343"/>
                  </a:cubicBezTo>
                  <a:cubicBezTo>
                    <a:pt x="760" y="3295"/>
                    <a:pt x="712" y="3273"/>
                    <a:pt x="648" y="3252"/>
                  </a:cubicBezTo>
                  <a:cubicBezTo>
                    <a:pt x="690" y="2963"/>
                    <a:pt x="738" y="2653"/>
                    <a:pt x="958" y="2428"/>
                  </a:cubicBezTo>
                  <a:cubicBezTo>
                    <a:pt x="1095" y="2283"/>
                    <a:pt x="1257" y="2226"/>
                    <a:pt x="1426" y="2226"/>
                  </a:cubicBezTo>
                  <a:close/>
                  <a:moveTo>
                    <a:pt x="268" y="0"/>
                  </a:moveTo>
                  <a:cubicBezTo>
                    <a:pt x="289" y="113"/>
                    <a:pt x="225" y="246"/>
                    <a:pt x="204" y="311"/>
                  </a:cubicBezTo>
                  <a:cubicBezTo>
                    <a:pt x="204" y="353"/>
                    <a:pt x="225" y="380"/>
                    <a:pt x="246" y="402"/>
                  </a:cubicBezTo>
                  <a:cubicBezTo>
                    <a:pt x="359" y="466"/>
                    <a:pt x="246" y="669"/>
                    <a:pt x="246" y="803"/>
                  </a:cubicBezTo>
                  <a:cubicBezTo>
                    <a:pt x="246" y="824"/>
                    <a:pt x="268" y="824"/>
                    <a:pt x="289" y="845"/>
                  </a:cubicBezTo>
                  <a:cubicBezTo>
                    <a:pt x="289" y="888"/>
                    <a:pt x="311" y="936"/>
                    <a:pt x="311" y="979"/>
                  </a:cubicBezTo>
                  <a:cubicBezTo>
                    <a:pt x="311" y="1134"/>
                    <a:pt x="246" y="1134"/>
                    <a:pt x="225" y="1225"/>
                  </a:cubicBezTo>
                  <a:cubicBezTo>
                    <a:pt x="225" y="1316"/>
                    <a:pt x="246" y="1316"/>
                    <a:pt x="246" y="1380"/>
                  </a:cubicBezTo>
                  <a:cubicBezTo>
                    <a:pt x="268" y="1492"/>
                    <a:pt x="204" y="1605"/>
                    <a:pt x="225" y="1717"/>
                  </a:cubicBezTo>
                  <a:cubicBezTo>
                    <a:pt x="246" y="1851"/>
                    <a:pt x="311" y="1936"/>
                    <a:pt x="246" y="2070"/>
                  </a:cubicBezTo>
                  <a:lnTo>
                    <a:pt x="246" y="2118"/>
                  </a:lnTo>
                  <a:cubicBezTo>
                    <a:pt x="246" y="2140"/>
                    <a:pt x="268" y="2161"/>
                    <a:pt x="268" y="2182"/>
                  </a:cubicBezTo>
                  <a:cubicBezTo>
                    <a:pt x="380" y="2337"/>
                    <a:pt x="246" y="2493"/>
                    <a:pt x="246" y="2674"/>
                  </a:cubicBezTo>
                  <a:cubicBezTo>
                    <a:pt x="225" y="2739"/>
                    <a:pt x="268" y="2808"/>
                    <a:pt x="289" y="2872"/>
                  </a:cubicBezTo>
                  <a:cubicBezTo>
                    <a:pt x="289" y="2963"/>
                    <a:pt x="246" y="3027"/>
                    <a:pt x="289" y="3118"/>
                  </a:cubicBezTo>
                  <a:cubicBezTo>
                    <a:pt x="311" y="3188"/>
                    <a:pt x="423" y="3161"/>
                    <a:pt x="423" y="3295"/>
                  </a:cubicBezTo>
                  <a:cubicBezTo>
                    <a:pt x="423" y="3336"/>
                    <a:pt x="462" y="3360"/>
                    <a:pt x="498" y="3360"/>
                  </a:cubicBezTo>
                  <a:cubicBezTo>
                    <a:pt x="524" y="3360"/>
                    <a:pt x="548" y="3348"/>
                    <a:pt x="557" y="3321"/>
                  </a:cubicBezTo>
                  <a:lnTo>
                    <a:pt x="578" y="3343"/>
                  </a:lnTo>
                  <a:lnTo>
                    <a:pt x="578" y="3407"/>
                  </a:lnTo>
                  <a:cubicBezTo>
                    <a:pt x="578" y="3407"/>
                    <a:pt x="578" y="3428"/>
                    <a:pt x="605" y="3428"/>
                  </a:cubicBezTo>
                  <a:cubicBezTo>
                    <a:pt x="626" y="3428"/>
                    <a:pt x="626" y="3428"/>
                    <a:pt x="626" y="3407"/>
                  </a:cubicBezTo>
                  <a:cubicBezTo>
                    <a:pt x="626" y="3407"/>
                    <a:pt x="626" y="3386"/>
                    <a:pt x="648" y="3364"/>
                  </a:cubicBezTo>
                  <a:cubicBezTo>
                    <a:pt x="669" y="3364"/>
                    <a:pt x="690" y="3407"/>
                    <a:pt x="690" y="3476"/>
                  </a:cubicBezTo>
                  <a:cubicBezTo>
                    <a:pt x="690" y="3519"/>
                    <a:pt x="669" y="3562"/>
                    <a:pt x="648" y="3610"/>
                  </a:cubicBezTo>
                  <a:cubicBezTo>
                    <a:pt x="648" y="3653"/>
                    <a:pt x="626" y="3674"/>
                    <a:pt x="605" y="3722"/>
                  </a:cubicBezTo>
                  <a:cubicBezTo>
                    <a:pt x="557" y="3732"/>
                    <a:pt x="513" y="3745"/>
                    <a:pt x="477" y="3745"/>
                  </a:cubicBezTo>
                  <a:cubicBezTo>
                    <a:pt x="428" y="3745"/>
                    <a:pt x="392" y="3721"/>
                    <a:pt x="380" y="3632"/>
                  </a:cubicBezTo>
                  <a:cubicBezTo>
                    <a:pt x="365" y="3601"/>
                    <a:pt x="335" y="3578"/>
                    <a:pt x="312" y="3578"/>
                  </a:cubicBezTo>
                  <a:cubicBezTo>
                    <a:pt x="303" y="3578"/>
                    <a:pt x="295" y="3581"/>
                    <a:pt x="289" y="3589"/>
                  </a:cubicBezTo>
                  <a:cubicBezTo>
                    <a:pt x="246" y="3610"/>
                    <a:pt x="91" y="3696"/>
                    <a:pt x="22" y="3696"/>
                  </a:cubicBezTo>
                  <a:lnTo>
                    <a:pt x="0" y="3744"/>
                  </a:lnTo>
                  <a:lnTo>
                    <a:pt x="43" y="3744"/>
                  </a:lnTo>
                  <a:cubicBezTo>
                    <a:pt x="70" y="3765"/>
                    <a:pt x="91" y="3765"/>
                    <a:pt x="134" y="3765"/>
                  </a:cubicBezTo>
                  <a:cubicBezTo>
                    <a:pt x="156" y="3765"/>
                    <a:pt x="204" y="3744"/>
                    <a:pt x="246" y="3722"/>
                  </a:cubicBezTo>
                  <a:cubicBezTo>
                    <a:pt x="276" y="3858"/>
                    <a:pt x="357" y="3900"/>
                    <a:pt x="471" y="3900"/>
                  </a:cubicBezTo>
                  <a:cubicBezTo>
                    <a:pt x="523" y="3900"/>
                    <a:pt x="583" y="3891"/>
                    <a:pt x="648" y="3878"/>
                  </a:cubicBezTo>
                  <a:lnTo>
                    <a:pt x="648" y="3878"/>
                  </a:lnTo>
                  <a:cubicBezTo>
                    <a:pt x="605" y="4145"/>
                    <a:pt x="626" y="4412"/>
                    <a:pt x="626" y="4680"/>
                  </a:cubicBezTo>
                  <a:cubicBezTo>
                    <a:pt x="669" y="5166"/>
                    <a:pt x="578" y="5658"/>
                    <a:pt x="535" y="6150"/>
                  </a:cubicBezTo>
                  <a:cubicBezTo>
                    <a:pt x="444" y="6904"/>
                    <a:pt x="246" y="7819"/>
                    <a:pt x="872" y="8375"/>
                  </a:cubicBezTo>
                  <a:cubicBezTo>
                    <a:pt x="1268" y="8739"/>
                    <a:pt x="1857" y="8945"/>
                    <a:pt x="2408" y="8945"/>
                  </a:cubicBezTo>
                  <a:cubicBezTo>
                    <a:pt x="2601" y="8945"/>
                    <a:pt x="2789" y="8920"/>
                    <a:pt x="2963" y="8867"/>
                  </a:cubicBezTo>
                  <a:cubicBezTo>
                    <a:pt x="3279" y="8755"/>
                    <a:pt x="3589" y="8600"/>
                    <a:pt x="3787" y="8332"/>
                  </a:cubicBezTo>
                  <a:cubicBezTo>
                    <a:pt x="4011" y="8022"/>
                    <a:pt x="3990" y="7664"/>
                    <a:pt x="3990" y="7305"/>
                  </a:cubicBezTo>
                  <a:lnTo>
                    <a:pt x="3968" y="7284"/>
                  </a:lnTo>
                  <a:cubicBezTo>
                    <a:pt x="4188" y="6573"/>
                    <a:pt x="4102" y="5813"/>
                    <a:pt x="3990" y="5059"/>
                  </a:cubicBezTo>
                  <a:cubicBezTo>
                    <a:pt x="3878" y="4257"/>
                    <a:pt x="3498" y="3610"/>
                    <a:pt x="2942" y="3027"/>
                  </a:cubicBezTo>
                  <a:cubicBezTo>
                    <a:pt x="2547" y="2632"/>
                    <a:pt x="2054" y="2083"/>
                    <a:pt x="1445" y="2083"/>
                  </a:cubicBezTo>
                  <a:cubicBezTo>
                    <a:pt x="1403" y="2083"/>
                    <a:pt x="1360" y="2086"/>
                    <a:pt x="1316" y="2091"/>
                  </a:cubicBezTo>
                  <a:cubicBezTo>
                    <a:pt x="1070" y="2118"/>
                    <a:pt x="872" y="2273"/>
                    <a:pt x="738" y="2493"/>
                  </a:cubicBezTo>
                  <a:cubicBezTo>
                    <a:pt x="690" y="2541"/>
                    <a:pt x="626" y="3006"/>
                    <a:pt x="578" y="3252"/>
                  </a:cubicBezTo>
                  <a:cubicBezTo>
                    <a:pt x="578" y="3161"/>
                    <a:pt x="557" y="3118"/>
                    <a:pt x="492" y="3054"/>
                  </a:cubicBezTo>
                  <a:cubicBezTo>
                    <a:pt x="467" y="3029"/>
                    <a:pt x="455" y="3023"/>
                    <a:pt x="449" y="3023"/>
                  </a:cubicBezTo>
                  <a:cubicBezTo>
                    <a:pt x="444" y="3023"/>
                    <a:pt x="444" y="3027"/>
                    <a:pt x="444" y="3027"/>
                  </a:cubicBezTo>
                  <a:cubicBezTo>
                    <a:pt x="444" y="3027"/>
                    <a:pt x="444" y="3006"/>
                    <a:pt x="423" y="2984"/>
                  </a:cubicBezTo>
                  <a:cubicBezTo>
                    <a:pt x="423" y="2894"/>
                    <a:pt x="444" y="2872"/>
                    <a:pt x="444" y="2787"/>
                  </a:cubicBezTo>
                  <a:cubicBezTo>
                    <a:pt x="423" y="2717"/>
                    <a:pt x="402" y="2696"/>
                    <a:pt x="402" y="2605"/>
                  </a:cubicBezTo>
                  <a:cubicBezTo>
                    <a:pt x="402" y="2562"/>
                    <a:pt x="423" y="2519"/>
                    <a:pt x="423" y="2471"/>
                  </a:cubicBezTo>
                  <a:cubicBezTo>
                    <a:pt x="423" y="2337"/>
                    <a:pt x="423" y="2252"/>
                    <a:pt x="359" y="2161"/>
                  </a:cubicBezTo>
                  <a:cubicBezTo>
                    <a:pt x="423" y="2091"/>
                    <a:pt x="423" y="1984"/>
                    <a:pt x="423" y="1894"/>
                  </a:cubicBezTo>
                  <a:lnTo>
                    <a:pt x="423" y="1738"/>
                  </a:lnTo>
                  <a:cubicBezTo>
                    <a:pt x="402" y="1648"/>
                    <a:pt x="423" y="1605"/>
                    <a:pt x="423" y="1492"/>
                  </a:cubicBezTo>
                  <a:cubicBezTo>
                    <a:pt x="423" y="1423"/>
                    <a:pt x="423" y="1380"/>
                    <a:pt x="402" y="1337"/>
                  </a:cubicBezTo>
                  <a:cubicBezTo>
                    <a:pt x="380" y="1246"/>
                    <a:pt x="380" y="1268"/>
                    <a:pt x="402" y="1182"/>
                  </a:cubicBezTo>
                  <a:cubicBezTo>
                    <a:pt x="402" y="1049"/>
                    <a:pt x="402" y="958"/>
                    <a:pt x="359" y="867"/>
                  </a:cubicBezTo>
                  <a:cubicBezTo>
                    <a:pt x="359" y="867"/>
                    <a:pt x="380" y="845"/>
                    <a:pt x="380" y="824"/>
                  </a:cubicBezTo>
                  <a:cubicBezTo>
                    <a:pt x="402" y="690"/>
                    <a:pt x="444" y="557"/>
                    <a:pt x="423" y="444"/>
                  </a:cubicBezTo>
                  <a:cubicBezTo>
                    <a:pt x="423" y="402"/>
                    <a:pt x="423" y="353"/>
                    <a:pt x="380" y="332"/>
                  </a:cubicBezTo>
                  <a:lnTo>
                    <a:pt x="359" y="311"/>
                  </a:lnTo>
                  <a:lnTo>
                    <a:pt x="337" y="289"/>
                  </a:lnTo>
                  <a:cubicBezTo>
                    <a:pt x="311" y="289"/>
                    <a:pt x="311" y="289"/>
                    <a:pt x="337" y="268"/>
                  </a:cubicBezTo>
                  <a:lnTo>
                    <a:pt x="337" y="0"/>
                  </a:lnTo>
                  <a:close/>
                </a:path>
              </a:pathLst>
            </a:custGeom>
            <a:solidFill>
              <a:srgbClr val="8CB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95;p18">
              <a:extLst>
                <a:ext uri="{FF2B5EF4-FFF2-40B4-BE49-F238E27FC236}">
                  <a16:creationId xmlns:a16="http://schemas.microsoft.com/office/drawing/2014/main" id="{B96D15C2-7528-BF06-41BC-3036D4B00A10}"/>
                </a:ext>
              </a:extLst>
            </p:cNvPr>
            <p:cNvSpPr/>
            <p:nvPr/>
          </p:nvSpPr>
          <p:spPr>
            <a:xfrm>
              <a:off x="4501624" y="1239707"/>
              <a:ext cx="141069" cy="235668"/>
            </a:xfrm>
            <a:custGeom>
              <a:avLst/>
              <a:gdLst/>
              <a:ahLst/>
              <a:cxnLst/>
              <a:rect l="l" t="t" r="r" b="b"/>
              <a:pathLst>
                <a:path w="2632" h="4397" extrusionOk="0">
                  <a:moveTo>
                    <a:pt x="1273" y="251"/>
                  </a:moveTo>
                  <a:cubicBezTo>
                    <a:pt x="1395" y="251"/>
                    <a:pt x="1511" y="375"/>
                    <a:pt x="1583" y="519"/>
                  </a:cubicBezTo>
                  <a:cubicBezTo>
                    <a:pt x="1631" y="717"/>
                    <a:pt x="1695" y="920"/>
                    <a:pt x="1850" y="1076"/>
                  </a:cubicBezTo>
                  <a:cubicBezTo>
                    <a:pt x="2118" y="1322"/>
                    <a:pt x="2455" y="1477"/>
                    <a:pt x="2342" y="1920"/>
                  </a:cubicBezTo>
                  <a:cubicBezTo>
                    <a:pt x="2273" y="2236"/>
                    <a:pt x="2075" y="2412"/>
                    <a:pt x="1829" y="2610"/>
                  </a:cubicBezTo>
                  <a:cubicBezTo>
                    <a:pt x="1808" y="2525"/>
                    <a:pt x="1738" y="2434"/>
                    <a:pt x="1652" y="2370"/>
                  </a:cubicBezTo>
                  <a:cubicBezTo>
                    <a:pt x="1601" y="2334"/>
                    <a:pt x="1553" y="2313"/>
                    <a:pt x="1495" y="2313"/>
                  </a:cubicBezTo>
                  <a:cubicBezTo>
                    <a:pt x="1474" y="2313"/>
                    <a:pt x="1452" y="2316"/>
                    <a:pt x="1428" y="2322"/>
                  </a:cubicBezTo>
                  <a:cubicBezTo>
                    <a:pt x="1364" y="2370"/>
                    <a:pt x="1364" y="2434"/>
                    <a:pt x="1273" y="2455"/>
                  </a:cubicBezTo>
                  <a:cubicBezTo>
                    <a:pt x="1254" y="2465"/>
                    <a:pt x="1237" y="2469"/>
                    <a:pt x="1221" y="2469"/>
                  </a:cubicBezTo>
                  <a:cubicBezTo>
                    <a:pt x="1161" y="2469"/>
                    <a:pt x="1116" y="2412"/>
                    <a:pt x="1027" y="2412"/>
                  </a:cubicBezTo>
                  <a:cubicBezTo>
                    <a:pt x="1014" y="2410"/>
                    <a:pt x="1002" y="2408"/>
                    <a:pt x="990" y="2408"/>
                  </a:cubicBezTo>
                  <a:cubicBezTo>
                    <a:pt x="913" y="2408"/>
                    <a:pt x="841" y="2462"/>
                    <a:pt x="781" y="2503"/>
                  </a:cubicBezTo>
                  <a:cubicBezTo>
                    <a:pt x="717" y="2546"/>
                    <a:pt x="695" y="2568"/>
                    <a:pt x="647" y="2610"/>
                  </a:cubicBezTo>
                  <a:cubicBezTo>
                    <a:pt x="401" y="2343"/>
                    <a:pt x="134" y="2145"/>
                    <a:pt x="182" y="1723"/>
                  </a:cubicBezTo>
                  <a:cubicBezTo>
                    <a:pt x="225" y="1252"/>
                    <a:pt x="562" y="1188"/>
                    <a:pt x="829" y="899"/>
                  </a:cubicBezTo>
                  <a:cubicBezTo>
                    <a:pt x="984" y="739"/>
                    <a:pt x="963" y="562"/>
                    <a:pt x="1070" y="386"/>
                  </a:cubicBezTo>
                  <a:cubicBezTo>
                    <a:pt x="1135" y="290"/>
                    <a:pt x="1205" y="251"/>
                    <a:pt x="1273" y="251"/>
                  </a:cubicBezTo>
                  <a:close/>
                  <a:moveTo>
                    <a:pt x="1428" y="2503"/>
                  </a:moveTo>
                  <a:cubicBezTo>
                    <a:pt x="1497" y="2525"/>
                    <a:pt x="1540" y="2525"/>
                    <a:pt x="1604" y="2525"/>
                  </a:cubicBezTo>
                  <a:cubicBezTo>
                    <a:pt x="1652" y="2589"/>
                    <a:pt x="1695" y="2637"/>
                    <a:pt x="1695" y="2723"/>
                  </a:cubicBezTo>
                  <a:cubicBezTo>
                    <a:pt x="1717" y="2814"/>
                    <a:pt x="1717" y="2904"/>
                    <a:pt x="1695" y="2969"/>
                  </a:cubicBezTo>
                  <a:cubicBezTo>
                    <a:pt x="1674" y="3060"/>
                    <a:pt x="1631" y="3124"/>
                    <a:pt x="1583" y="3215"/>
                  </a:cubicBezTo>
                  <a:cubicBezTo>
                    <a:pt x="1583" y="3215"/>
                    <a:pt x="1562" y="3215"/>
                    <a:pt x="1540" y="3236"/>
                  </a:cubicBezTo>
                  <a:cubicBezTo>
                    <a:pt x="1439" y="3357"/>
                    <a:pt x="1338" y="3442"/>
                    <a:pt x="1189" y="3442"/>
                  </a:cubicBezTo>
                  <a:cubicBezTo>
                    <a:pt x="1173" y="3442"/>
                    <a:pt x="1156" y="3441"/>
                    <a:pt x="1139" y="3439"/>
                  </a:cubicBezTo>
                  <a:cubicBezTo>
                    <a:pt x="936" y="3391"/>
                    <a:pt x="963" y="3279"/>
                    <a:pt x="893" y="3145"/>
                  </a:cubicBezTo>
                  <a:cubicBezTo>
                    <a:pt x="850" y="3038"/>
                    <a:pt x="759" y="2947"/>
                    <a:pt x="738" y="2814"/>
                  </a:cubicBezTo>
                  <a:cubicBezTo>
                    <a:pt x="717" y="2701"/>
                    <a:pt x="738" y="2637"/>
                    <a:pt x="829" y="2589"/>
                  </a:cubicBezTo>
                  <a:cubicBezTo>
                    <a:pt x="855" y="2563"/>
                    <a:pt x="890" y="2544"/>
                    <a:pt x="929" y="2544"/>
                  </a:cubicBezTo>
                  <a:cubicBezTo>
                    <a:pt x="953" y="2544"/>
                    <a:pt x="979" y="2551"/>
                    <a:pt x="1005" y="2568"/>
                  </a:cubicBezTo>
                  <a:cubicBezTo>
                    <a:pt x="1039" y="2560"/>
                    <a:pt x="1065" y="2555"/>
                    <a:pt x="1088" y="2555"/>
                  </a:cubicBezTo>
                  <a:cubicBezTo>
                    <a:pt x="1128" y="2555"/>
                    <a:pt x="1155" y="2570"/>
                    <a:pt x="1182" y="2610"/>
                  </a:cubicBezTo>
                  <a:cubicBezTo>
                    <a:pt x="1221" y="2610"/>
                    <a:pt x="1243" y="2643"/>
                    <a:pt x="1273" y="2643"/>
                  </a:cubicBezTo>
                  <a:cubicBezTo>
                    <a:pt x="1279" y="2643"/>
                    <a:pt x="1286" y="2641"/>
                    <a:pt x="1294" y="2637"/>
                  </a:cubicBezTo>
                  <a:cubicBezTo>
                    <a:pt x="1385" y="2637"/>
                    <a:pt x="1385" y="2546"/>
                    <a:pt x="1428" y="2503"/>
                  </a:cubicBezTo>
                  <a:close/>
                  <a:moveTo>
                    <a:pt x="1324" y="1"/>
                  </a:moveTo>
                  <a:cubicBezTo>
                    <a:pt x="957" y="1"/>
                    <a:pt x="906" y="594"/>
                    <a:pt x="738" y="787"/>
                  </a:cubicBezTo>
                  <a:cubicBezTo>
                    <a:pt x="449" y="1118"/>
                    <a:pt x="91" y="1252"/>
                    <a:pt x="48" y="1723"/>
                  </a:cubicBezTo>
                  <a:cubicBezTo>
                    <a:pt x="0" y="2209"/>
                    <a:pt x="225" y="2455"/>
                    <a:pt x="604" y="2701"/>
                  </a:cubicBezTo>
                  <a:lnTo>
                    <a:pt x="604" y="2723"/>
                  </a:lnTo>
                  <a:lnTo>
                    <a:pt x="604" y="2814"/>
                  </a:lnTo>
                  <a:cubicBezTo>
                    <a:pt x="626" y="2926"/>
                    <a:pt x="668" y="3011"/>
                    <a:pt x="717" y="3124"/>
                  </a:cubicBezTo>
                  <a:cubicBezTo>
                    <a:pt x="759" y="3215"/>
                    <a:pt x="781" y="3348"/>
                    <a:pt x="850" y="3439"/>
                  </a:cubicBezTo>
                  <a:cubicBezTo>
                    <a:pt x="872" y="3461"/>
                    <a:pt x="914" y="3503"/>
                    <a:pt x="963" y="3525"/>
                  </a:cubicBezTo>
                  <a:lnTo>
                    <a:pt x="936" y="3525"/>
                  </a:lnTo>
                  <a:lnTo>
                    <a:pt x="1005" y="3546"/>
                  </a:lnTo>
                  <a:cubicBezTo>
                    <a:pt x="1048" y="3546"/>
                    <a:pt x="1093" y="3558"/>
                    <a:pt x="1138" y="3558"/>
                  </a:cubicBezTo>
                  <a:cubicBezTo>
                    <a:pt x="1160" y="3558"/>
                    <a:pt x="1182" y="3555"/>
                    <a:pt x="1203" y="3546"/>
                  </a:cubicBezTo>
                  <a:cubicBezTo>
                    <a:pt x="1294" y="3546"/>
                    <a:pt x="1385" y="3525"/>
                    <a:pt x="1449" y="3503"/>
                  </a:cubicBezTo>
                  <a:lnTo>
                    <a:pt x="1449" y="3503"/>
                  </a:lnTo>
                  <a:cubicBezTo>
                    <a:pt x="1497" y="3546"/>
                    <a:pt x="1449" y="3707"/>
                    <a:pt x="1406" y="3728"/>
                  </a:cubicBezTo>
                  <a:cubicBezTo>
                    <a:pt x="1385" y="3749"/>
                    <a:pt x="1364" y="3771"/>
                    <a:pt x="1385" y="3814"/>
                  </a:cubicBezTo>
                  <a:cubicBezTo>
                    <a:pt x="1471" y="3926"/>
                    <a:pt x="1406" y="4081"/>
                    <a:pt x="1385" y="4215"/>
                  </a:cubicBezTo>
                  <a:cubicBezTo>
                    <a:pt x="1364" y="4263"/>
                    <a:pt x="1406" y="4306"/>
                    <a:pt x="1428" y="4306"/>
                  </a:cubicBezTo>
                  <a:cubicBezTo>
                    <a:pt x="1449" y="4327"/>
                    <a:pt x="1471" y="4348"/>
                    <a:pt x="1471" y="4396"/>
                  </a:cubicBezTo>
                  <a:lnTo>
                    <a:pt x="1540" y="4375"/>
                  </a:lnTo>
                  <a:cubicBezTo>
                    <a:pt x="1540" y="4348"/>
                    <a:pt x="1519" y="4306"/>
                    <a:pt x="1497" y="4284"/>
                  </a:cubicBezTo>
                  <a:cubicBezTo>
                    <a:pt x="1519" y="4284"/>
                    <a:pt x="1519" y="4263"/>
                    <a:pt x="1519" y="4263"/>
                  </a:cubicBezTo>
                  <a:cubicBezTo>
                    <a:pt x="1583" y="4108"/>
                    <a:pt x="1583" y="3926"/>
                    <a:pt x="1519" y="3771"/>
                  </a:cubicBezTo>
                  <a:cubicBezTo>
                    <a:pt x="1562" y="3680"/>
                    <a:pt x="1562" y="3525"/>
                    <a:pt x="1519" y="3461"/>
                  </a:cubicBezTo>
                  <a:cubicBezTo>
                    <a:pt x="1562" y="3413"/>
                    <a:pt x="1604" y="3370"/>
                    <a:pt x="1631" y="3279"/>
                  </a:cubicBezTo>
                  <a:lnTo>
                    <a:pt x="1631" y="3257"/>
                  </a:lnTo>
                  <a:cubicBezTo>
                    <a:pt x="1738" y="3124"/>
                    <a:pt x="1829" y="2947"/>
                    <a:pt x="1850" y="2771"/>
                  </a:cubicBezTo>
                  <a:lnTo>
                    <a:pt x="1872" y="2771"/>
                  </a:lnTo>
                  <a:cubicBezTo>
                    <a:pt x="2273" y="2503"/>
                    <a:pt x="2631" y="2102"/>
                    <a:pt x="2540" y="1568"/>
                  </a:cubicBezTo>
                  <a:cubicBezTo>
                    <a:pt x="2497" y="1343"/>
                    <a:pt x="2385" y="1231"/>
                    <a:pt x="2209" y="1118"/>
                  </a:cubicBezTo>
                  <a:cubicBezTo>
                    <a:pt x="2005" y="985"/>
                    <a:pt x="1898" y="872"/>
                    <a:pt x="1786" y="717"/>
                  </a:cubicBezTo>
                  <a:cubicBezTo>
                    <a:pt x="1765" y="498"/>
                    <a:pt x="1562" y="49"/>
                    <a:pt x="1385" y="6"/>
                  </a:cubicBezTo>
                  <a:cubicBezTo>
                    <a:pt x="1364" y="2"/>
                    <a:pt x="1343" y="1"/>
                    <a:pt x="1324" y="1"/>
                  </a:cubicBezTo>
                  <a:close/>
                </a:path>
              </a:pathLst>
            </a:custGeom>
            <a:solidFill>
              <a:srgbClr val="8CB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96;p18">
              <a:extLst>
                <a:ext uri="{FF2B5EF4-FFF2-40B4-BE49-F238E27FC236}">
                  <a16:creationId xmlns:a16="http://schemas.microsoft.com/office/drawing/2014/main" id="{4F06805D-492F-E825-D3F6-209D4B06CF11}"/>
                </a:ext>
              </a:extLst>
            </p:cNvPr>
            <p:cNvSpPr/>
            <p:nvPr/>
          </p:nvSpPr>
          <p:spPr>
            <a:xfrm>
              <a:off x="4388372" y="1754779"/>
              <a:ext cx="138174" cy="52579"/>
            </a:xfrm>
            <a:custGeom>
              <a:avLst/>
              <a:gdLst/>
              <a:ahLst/>
              <a:cxnLst/>
              <a:rect l="l" t="t" r="r" b="b"/>
              <a:pathLst>
                <a:path w="2578" h="981" extrusionOk="0">
                  <a:moveTo>
                    <a:pt x="65" y="0"/>
                  </a:moveTo>
                  <a:lnTo>
                    <a:pt x="1" y="22"/>
                  </a:lnTo>
                  <a:cubicBezTo>
                    <a:pt x="43" y="423"/>
                    <a:pt x="354" y="712"/>
                    <a:pt x="776" y="845"/>
                  </a:cubicBezTo>
                  <a:cubicBezTo>
                    <a:pt x="1016" y="934"/>
                    <a:pt x="1262" y="981"/>
                    <a:pt x="1504" y="981"/>
                  </a:cubicBezTo>
                  <a:cubicBezTo>
                    <a:pt x="1872" y="981"/>
                    <a:pt x="2231" y="874"/>
                    <a:pt x="2541" y="648"/>
                  </a:cubicBezTo>
                  <a:cubicBezTo>
                    <a:pt x="2578" y="606"/>
                    <a:pt x="2531" y="552"/>
                    <a:pt x="2490" y="552"/>
                  </a:cubicBezTo>
                  <a:cubicBezTo>
                    <a:pt x="2483" y="552"/>
                    <a:pt x="2477" y="554"/>
                    <a:pt x="2471" y="557"/>
                  </a:cubicBezTo>
                  <a:cubicBezTo>
                    <a:pt x="2205" y="720"/>
                    <a:pt x="1813" y="813"/>
                    <a:pt x="1421" y="813"/>
                  </a:cubicBezTo>
                  <a:cubicBezTo>
                    <a:pt x="796" y="813"/>
                    <a:pt x="173" y="575"/>
                    <a:pt x="65" y="0"/>
                  </a:cubicBezTo>
                  <a:close/>
                </a:path>
              </a:pathLst>
            </a:custGeom>
            <a:solidFill>
              <a:srgbClr val="8CB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97;p18">
              <a:extLst>
                <a:ext uri="{FF2B5EF4-FFF2-40B4-BE49-F238E27FC236}">
                  <a16:creationId xmlns:a16="http://schemas.microsoft.com/office/drawing/2014/main" id="{722F6888-F842-28B0-E83E-B2A2BBB26F46}"/>
                </a:ext>
              </a:extLst>
            </p:cNvPr>
            <p:cNvSpPr/>
            <p:nvPr/>
          </p:nvSpPr>
          <p:spPr>
            <a:xfrm>
              <a:off x="4359698" y="1428585"/>
              <a:ext cx="212460" cy="533617"/>
            </a:xfrm>
            <a:custGeom>
              <a:avLst/>
              <a:gdLst/>
              <a:ahLst/>
              <a:cxnLst/>
              <a:rect l="l" t="t" r="r" b="b"/>
              <a:pathLst>
                <a:path w="3964" h="9956" extrusionOk="0">
                  <a:moveTo>
                    <a:pt x="2564" y="3083"/>
                  </a:moveTo>
                  <a:cubicBezTo>
                    <a:pt x="2711" y="3083"/>
                    <a:pt x="2851" y="3120"/>
                    <a:pt x="2964" y="3209"/>
                  </a:cubicBezTo>
                  <a:cubicBezTo>
                    <a:pt x="3119" y="3322"/>
                    <a:pt x="3210" y="3525"/>
                    <a:pt x="3274" y="3701"/>
                  </a:cubicBezTo>
                  <a:cubicBezTo>
                    <a:pt x="3274" y="3723"/>
                    <a:pt x="3343" y="3969"/>
                    <a:pt x="3343" y="4081"/>
                  </a:cubicBezTo>
                  <a:lnTo>
                    <a:pt x="3316" y="4102"/>
                  </a:lnTo>
                  <a:cubicBezTo>
                    <a:pt x="3231" y="4145"/>
                    <a:pt x="3183" y="4145"/>
                    <a:pt x="3119" y="4215"/>
                  </a:cubicBezTo>
                  <a:cubicBezTo>
                    <a:pt x="3049" y="4279"/>
                    <a:pt x="3028" y="4370"/>
                    <a:pt x="3028" y="4461"/>
                  </a:cubicBezTo>
                  <a:cubicBezTo>
                    <a:pt x="3028" y="4482"/>
                    <a:pt x="3028" y="4504"/>
                    <a:pt x="3076" y="4525"/>
                  </a:cubicBezTo>
                  <a:cubicBezTo>
                    <a:pt x="3049" y="4594"/>
                    <a:pt x="3076" y="4680"/>
                    <a:pt x="3097" y="4750"/>
                  </a:cubicBezTo>
                  <a:cubicBezTo>
                    <a:pt x="3119" y="4771"/>
                    <a:pt x="3119" y="4792"/>
                    <a:pt x="3140" y="4792"/>
                  </a:cubicBezTo>
                  <a:cubicBezTo>
                    <a:pt x="3274" y="5349"/>
                    <a:pt x="3407" y="5883"/>
                    <a:pt x="3407" y="6466"/>
                  </a:cubicBezTo>
                  <a:cubicBezTo>
                    <a:pt x="3407" y="6997"/>
                    <a:pt x="3476" y="7481"/>
                    <a:pt x="3540" y="7991"/>
                  </a:cubicBezTo>
                  <a:lnTo>
                    <a:pt x="3540" y="7991"/>
                  </a:lnTo>
                  <a:cubicBezTo>
                    <a:pt x="3534" y="7970"/>
                    <a:pt x="3513" y="7956"/>
                    <a:pt x="3492" y="7956"/>
                  </a:cubicBezTo>
                  <a:cubicBezTo>
                    <a:pt x="3476" y="7956"/>
                    <a:pt x="3460" y="7963"/>
                    <a:pt x="3450" y="7980"/>
                  </a:cubicBezTo>
                  <a:cubicBezTo>
                    <a:pt x="3193" y="8513"/>
                    <a:pt x="2652" y="8750"/>
                    <a:pt x="2098" y="8750"/>
                  </a:cubicBezTo>
                  <a:cubicBezTo>
                    <a:pt x="2030" y="8750"/>
                    <a:pt x="1962" y="8746"/>
                    <a:pt x="1894" y="8739"/>
                  </a:cubicBezTo>
                  <a:cubicBezTo>
                    <a:pt x="1816" y="8728"/>
                    <a:pt x="1736" y="8721"/>
                    <a:pt x="1653" y="8721"/>
                  </a:cubicBezTo>
                  <a:cubicBezTo>
                    <a:pt x="1542" y="8721"/>
                    <a:pt x="1428" y="8733"/>
                    <a:pt x="1311" y="8760"/>
                  </a:cubicBezTo>
                  <a:cubicBezTo>
                    <a:pt x="1268" y="8782"/>
                    <a:pt x="1226" y="8782"/>
                    <a:pt x="1177" y="8803"/>
                  </a:cubicBezTo>
                  <a:cubicBezTo>
                    <a:pt x="1247" y="8712"/>
                    <a:pt x="1268" y="8579"/>
                    <a:pt x="1268" y="8423"/>
                  </a:cubicBezTo>
                  <a:cubicBezTo>
                    <a:pt x="1204" y="7846"/>
                    <a:pt x="691" y="7375"/>
                    <a:pt x="488" y="6867"/>
                  </a:cubicBezTo>
                  <a:cubicBezTo>
                    <a:pt x="477" y="6854"/>
                    <a:pt x="455" y="6847"/>
                    <a:pt x="437" y="6847"/>
                  </a:cubicBezTo>
                  <a:cubicBezTo>
                    <a:pt x="418" y="6847"/>
                    <a:pt x="402" y="6854"/>
                    <a:pt x="402" y="6867"/>
                  </a:cubicBezTo>
                  <a:lnTo>
                    <a:pt x="402" y="6910"/>
                  </a:lnTo>
                  <a:cubicBezTo>
                    <a:pt x="509" y="7242"/>
                    <a:pt x="669" y="7536"/>
                    <a:pt x="867" y="7846"/>
                  </a:cubicBezTo>
                  <a:cubicBezTo>
                    <a:pt x="1113" y="8226"/>
                    <a:pt x="1177" y="8579"/>
                    <a:pt x="937" y="8915"/>
                  </a:cubicBezTo>
                  <a:cubicBezTo>
                    <a:pt x="774" y="8997"/>
                    <a:pt x="588" y="9053"/>
                    <a:pt x="447" y="9053"/>
                  </a:cubicBezTo>
                  <a:cubicBezTo>
                    <a:pt x="394" y="9053"/>
                    <a:pt x="348" y="9045"/>
                    <a:pt x="311" y="9028"/>
                  </a:cubicBezTo>
                  <a:cubicBezTo>
                    <a:pt x="268" y="8937"/>
                    <a:pt x="242" y="8846"/>
                    <a:pt x="242" y="8739"/>
                  </a:cubicBezTo>
                  <a:cubicBezTo>
                    <a:pt x="242" y="8493"/>
                    <a:pt x="268" y="8247"/>
                    <a:pt x="242" y="8001"/>
                  </a:cubicBezTo>
                  <a:cubicBezTo>
                    <a:pt x="220" y="7600"/>
                    <a:pt x="177" y="7290"/>
                    <a:pt x="268" y="6910"/>
                  </a:cubicBezTo>
                  <a:cubicBezTo>
                    <a:pt x="268" y="6889"/>
                    <a:pt x="290" y="6867"/>
                    <a:pt x="290" y="6841"/>
                  </a:cubicBezTo>
                  <a:cubicBezTo>
                    <a:pt x="354" y="6600"/>
                    <a:pt x="445" y="6354"/>
                    <a:pt x="536" y="6108"/>
                  </a:cubicBezTo>
                  <a:lnTo>
                    <a:pt x="600" y="6086"/>
                  </a:lnTo>
                  <a:cubicBezTo>
                    <a:pt x="578" y="6065"/>
                    <a:pt x="578" y="6017"/>
                    <a:pt x="578" y="5974"/>
                  </a:cubicBezTo>
                  <a:cubicBezTo>
                    <a:pt x="669" y="5728"/>
                    <a:pt x="755" y="5482"/>
                    <a:pt x="846" y="5236"/>
                  </a:cubicBezTo>
                  <a:cubicBezTo>
                    <a:pt x="1022" y="4594"/>
                    <a:pt x="1268" y="3856"/>
                    <a:pt x="1782" y="3391"/>
                  </a:cubicBezTo>
                  <a:cubicBezTo>
                    <a:pt x="1959" y="3228"/>
                    <a:pt x="2274" y="3083"/>
                    <a:pt x="2564" y="3083"/>
                  </a:cubicBezTo>
                  <a:close/>
                  <a:moveTo>
                    <a:pt x="3541" y="8001"/>
                  </a:moveTo>
                  <a:cubicBezTo>
                    <a:pt x="3541" y="8113"/>
                    <a:pt x="3562" y="8226"/>
                    <a:pt x="3562" y="8338"/>
                  </a:cubicBezTo>
                  <a:cubicBezTo>
                    <a:pt x="3653" y="9140"/>
                    <a:pt x="3006" y="9584"/>
                    <a:pt x="2295" y="9718"/>
                  </a:cubicBezTo>
                  <a:cubicBezTo>
                    <a:pt x="2153" y="9745"/>
                    <a:pt x="1991" y="9760"/>
                    <a:pt x="1822" y="9760"/>
                  </a:cubicBezTo>
                  <a:cubicBezTo>
                    <a:pt x="1300" y="9760"/>
                    <a:pt x="710" y="9614"/>
                    <a:pt x="423" y="9226"/>
                  </a:cubicBezTo>
                  <a:lnTo>
                    <a:pt x="423" y="9226"/>
                  </a:lnTo>
                  <a:cubicBezTo>
                    <a:pt x="466" y="9247"/>
                    <a:pt x="509" y="9247"/>
                    <a:pt x="557" y="9247"/>
                  </a:cubicBezTo>
                  <a:cubicBezTo>
                    <a:pt x="712" y="9247"/>
                    <a:pt x="824" y="9183"/>
                    <a:pt x="937" y="9113"/>
                  </a:cubicBezTo>
                  <a:cubicBezTo>
                    <a:pt x="1224" y="8935"/>
                    <a:pt x="1500" y="8888"/>
                    <a:pt x="1809" y="8888"/>
                  </a:cubicBezTo>
                  <a:cubicBezTo>
                    <a:pt x="1880" y="8888"/>
                    <a:pt x="1953" y="8890"/>
                    <a:pt x="2028" y="8894"/>
                  </a:cubicBezTo>
                  <a:cubicBezTo>
                    <a:pt x="2063" y="8897"/>
                    <a:pt x="2099" y="8898"/>
                    <a:pt x="2135" y="8898"/>
                  </a:cubicBezTo>
                  <a:cubicBezTo>
                    <a:pt x="2695" y="8898"/>
                    <a:pt x="3375" y="8589"/>
                    <a:pt x="3541" y="8001"/>
                  </a:cubicBezTo>
                  <a:close/>
                  <a:moveTo>
                    <a:pt x="3584" y="1"/>
                  </a:moveTo>
                  <a:cubicBezTo>
                    <a:pt x="3584" y="49"/>
                    <a:pt x="3584" y="92"/>
                    <a:pt x="3611" y="134"/>
                  </a:cubicBezTo>
                  <a:cubicBezTo>
                    <a:pt x="3584" y="156"/>
                    <a:pt x="3562" y="204"/>
                    <a:pt x="3562" y="247"/>
                  </a:cubicBezTo>
                  <a:cubicBezTo>
                    <a:pt x="3520" y="316"/>
                    <a:pt x="3541" y="380"/>
                    <a:pt x="3562" y="423"/>
                  </a:cubicBezTo>
                  <a:cubicBezTo>
                    <a:pt x="3498" y="536"/>
                    <a:pt x="3477" y="691"/>
                    <a:pt x="3562" y="782"/>
                  </a:cubicBezTo>
                  <a:cubicBezTo>
                    <a:pt x="3520" y="803"/>
                    <a:pt x="3498" y="851"/>
                    <a:pt x="3477" y="894"/>
                  </a:cubicBezTo>
                  <a:cubicBezTo>
                    <a:pt x="3450" y="985"/>
                    <a:pt x="3477" y="1049"/>
                    <a:pt x="3520" y="1118"/>
                  </a:cubicBezTo>
                  <a:cubicBezTo>
                    <a:pt x="3477" y="1161"/>
                    <a:pt x="3450" y="1225"/>
                    <a:pt x="3450" y="1295"/>
                  </a:cubicBezTo>
                  <a:cubicBezTo>
                    <a:pt x="3450" y="1407"/>
                    <a:pt x="3498" y="1450"/>
                    <a:pt x="3541" y="1520"/>
                  </a:cubicBezTo>
                  <a:cubicBezTo>
                    <a:pt x="3498" y="1562"/>
                    <a:pt x="3477" y="1605"/>
                    <a:pt x="3477" y="1675"/>
                  </a:cubicBezTo>
                  <a:lnTo>
                    <a:pt x="3477" y="1760"/>
                  </a:lnTo>
                  <a:cubicBezTo>
                    <a:pt x="3477" y="1808"/>
                    <a:pt x="3520" y="1851"/>
                    <a:pt x="3520" y="1872"/>
                  </a:cubicBezTo>
                  <a:cubicBezTo>
                    <a:pt x="3520" y="1894"/>
                    <a:pt x="3498" y="1921"/>
                    <a:pt x="3498" y="1963"/>
                  </a:cubicBezTo>
                  <a:cubicBezTo>
                    <a:pt x="3477" y="2006"/>
                    <a:pt x="3477" y="2076"/>
                    <a:pt x="3477" y="2118"/>
                  </a:cubicBezTo>
                  <a:cubicBezTo>
                    <a:pt x="3477" y="2209"/>
                    <a:pt x="3498" y="2252"/>
                    <a:pt x="3562" y="2295"/>
                  </a:cubicBezTo>
                  <a:cubicBezTo>
                    <a:pt x="3541" y="2343"/>
                    <a:pt x="3498" y="2386"/>
                    <a:pt x="3498" y="2429"/>
                  </a:cubicBezTo>
                  <a:cubicBezTo>
                    <a:pt x="3450" y="2520"/>
                    <a:pt x="3498" y="2589"/>
                    <a:pt x="3498" y="2675"/>
                  </a:cubicBezTo>
                  <a:cubicBezTo>
                    <a:pt x="3498" y="2787"/>
                    <a:pt x="3429" y="2856"/>
                    <a:pt x="3429" y="2963"/>
                  </a:cubicBezTo>
                  <a:cubicBezTo>
                    <a:pt x="3450" y="3033"/>
                    <a:pt x="3477" y="3097"/>
                    <a:pt x="3520" y="3167"/>
                  </a:cubicBezTo>
                  <a:cubicBezTo>
                    <a:pt x="3498" y="3188"/>
                    <a:pt x="3498" y="3209"/>
                    <a:pt x="3477" y="3258"/>
                  </a:cubicBezTo>
                  <a:cubicBezTo>
                    <a:pt x="3477" y="3343"/>
                    <a:pt x="3498" y="3413"/>
                    <a:pt x="3498" y="3477"/>
                  </a:cubicBezTo>
                  <a:cubicBezTo>
                    <a:pt x="3520" y="3546"/>
                    <a:pt x="3450" y="3611"/>
                    <a:pt x="3450" y="3680"/>
                  </a:cubicBezTo>
                  <a:cubicBezTo>
                    <a:pt x="3429" y="3766"/>
                    <a:pt x="3477" y="3835"/>
                    <a:pt x="3520" y="3899"/>
                  </a:cubicBezTo>
                  <a:cubicBezTo>
                    <a:pt x="3498" y="3926"/>
                    <a:pt x="3477" y="3926"/>
                    <a:pt x="3450" y="3947"/>
                  </a:cubicBezTo>
                  <a:cubicBezTo>
                    <a:pt x="3430" y="3968"/>
                    <a:pt x="3410" y="3988"/>
                    <a:pt x="3408" y="4008"/>
                  </a:cubicBezTo>
                  <a:lnTo>
                    <a:pt x="3408" y="4008"/>
                  </a:lnTo>
                  <a:cubicBezTo>
                    <a:pt x="3438" y="3385"/>
                    <a:pt x="3021" y="2954"/>
                    <a:pt x="2487" y="2954"/>
                  </a:cubicBezTo>
                  <a:cubicBezTo>
                    <a:pt x="2299" y="2954"/>
                    <a:pt x="2097" y="3007"/>
                    <a:pt x="1894" y="3124"/>
                  </a:cubicBezTo>
                  <a:cubicBezTo>
                    <a:pt x="1402" y="3413"/>
                    <a:pt x="1113" y="4060"/>
                    <a:pt x="889" y="4568"/>
                  </a:cubicBezTo>
                  <a:cubicBezTo>
                    <a:pt x="621" y="5215"/>
                    <a:pt x="402" y="5905"/>
                    <a:pt x="177" y="6573"/>
                  </a:cubicBezTo>
                  <a:cubicBezTo>
                    <a:pt x="86" y="6841"/>
                    <a:pt x="22" y="7108"/>
                    <a:pt x="1" y="7375"/>
                  </a:cubicBezTo>
                  <a:cubicBezTo>
                    <a:pt x="1" y="7776"/>
                    <a:pt x="86" y="8135"/>
                    <a:pt x="65" y="8536"/>
                  </a:cubicBezTo>
                  <a:cubicBezTo>
                    <a:pt x="44" y="9028"/>
                    <a:pt x="177" y="9429"/>
                    <a:pt x="643" y="9675"/>
                  </a:cubicBezTo>
                  <a:cubicBezTo>
                    <a:pt x="999" y="9852"/>
                    <a:pt x="1449" y="9955"/>
                    <a:pt x="1897" y="9955"/>
                  </a:cubicBezTo>
                  <a:cubicBezTo>
                    <a:pt x="2626" y="9955"/>
                    <a:pt x="3349" y="9682"/>
                    <a:pt x="3653" y="9006"/>
                  </a:cubicBezTo>
                  <a:cubicBezTo>
                    <a:pt x="3964" y="8359"/>
                    <a:pt x="3562" y="7557"/>
                    <a:pt x="3562" y="6867"/>
                  </a:cubicBezTo>
                  <a:cubicBezTo>
                    <a:pt x="3562" y="6439"/>
                    <a:pt x="3562" y="6038"/>
                    <a:pt x="3498" y="5616"/>
                  </a:cubicBezTo>
                  <a:cubicBezTo>
                    <a:pt x="3477" y="5370"/>
                    <a:pt x="3407" y="5129"/>
                    <a:pt x="3316" y="4883"/>
                  </a:cubicBezTo>
                  <a:lnTo>
                    <a:pt x="3365" y="4883"/>
                  </a:lnTo>
                  <a:cubicBezTo>
                    <a:pt x="3386" y="4883"/>
                    <a:pt x="3386" y="4862"/>
                    <a:pt x="3407" y="4862"/>
                  </a:cubicBezTo>
                  <a:cubicBezTo>
                    <a:pt x="3450" y="4814"/>
                    <a:pt x="3407" y="4835"/>
                    <a:pt x="3429" y="4814"/>
                  </a:cubicBezTo>
                  <a:cubicBezTo>
                    <a:pt x="3453" y="4803"/>
                    <a:pt x="3476" y="4803"/>
                    <a:pt x="3500" y="4803"/>
                  </a:cubicBezTo>
                  <a:cubicBezTo>
                    <a:pt x="3525" y="4803"/>
                    <a:pt x="3552" y="4803"/>
                    <a:pt x="3584" y="4792"/>
                  </a:cubicBezTo>
                  <a:cubicBezTo>
                    <a:pt x="3675" y="4750"/>
                    <a:pt x="3766" y="4659"/>
                    <a:pt x="3766" y="4568"/>
                  </a:cubicBezTo>
                  <a:cubicBezTo>
                    <a:pt x="3787" y="4568"/>
                    <a:pt x="3787" y="4594"/>
                    <a:pt x="3808" y="4594"/>
                  </a:cubicBezTo>
                  <a:lnTo>
                    <a:pt x="3830" y="4546"/>
                  </a:lnTo>
                  <a:cubicBezTo>
                    <a:pt x="3808" y="4525"/>
                    <a:pt x="3787" y="4525"/>
                    <a:pt x="3787" y="4504"/>
                  </a:cubicBezTo>
                  <a:cubicBezTo>
                    <a:pt x="3787" y="4482"/>
                    <a:pt x="3766" y="4482"/>
                    <a:pt x="3766" y="4482"/>
                  </a:cubicBezTo>
                  <a:cubicBezTo>
                    <a:pt x="3749" y="4465"/>
                    <a:pt x="3727" y="4458"/>
                    <a:pt x="3706" y="4458"/>
                  </a:cubicBezTo>
                  <a:cubicBezTo>
                    <a:pt x="3668" y="4458"/>
                    <a:pt x="3632" y="4483"/>
                    <a:pt x="3632" y="4525"/>
                  </a:cubicBezTo>
                  <a:cubicBezTo>
                    <a:pt x="3632" y="4616"/>
                    <a:pt x="3498" y="4659"/>
                    <a:pt x="3429" y="4659"/>
                  </a:cubicBezTo>
                  <a:cubicBezTo>
                    <a:pt x="3386" y="4659"/>
                    <a:pt x="3365" y="4680"/>
                    <a:pt x="3316" y="4701"/>
                  </a:cubicBezTo>
                  <a:cubicBezTo>
                    <a:pt x="3294" y="4727"/>
                    <a:pt x="3295" y="4733"/>
                    <a:pt x="3295" y="4733"/>
                  </a:cubicBezTo>
                  <a:cubicBezTo>
                    <a:pt x="3295" y="4733"/>
                    <a:pt x="3294" y="4728"/>
                    <a:pt x="3274" y="4728"/>
                  </a:cubicBezTo>
                  <a:lnTo>
                    <a:pt x="3252" y="4728"/>
                  </a:lnTo>
                  <a:lnTo>
                    <a:pt x="3252" y="4680"/>
                  </a:lnTo>
                  <a:cubicBezTo>
                    <a:pt x="3231" y="4659"/>
                    <a:pt x="3210" y="4637"/>
                    <a:pt x="3183" y="4637"/>
                  </a:cubicBezTo>
                  <a:cubicBezTo>
                    <a:pt x="3161" y="4616"/>
                    <a:pt x="3140" y="4568"/>
                    <a:pt x="3140" y="4525"/>
                  </a:cubicBezTo>
                  <a:cubicBezTo>
                    <a:pt x="3140" y="4525"/>
                    <a:pt x="3161" y="4504"/>
                    <a:pt x="3161" y="4482"/>
                  </a:cubicBezTo>
                  <a:cubicBezTo>
                    <a:pt x="3183" y="4413"/>
                    <a:pt x="3210" y="4348"/>
                    <a:pt x="3252" y="4300"/>
                  </a:cubicBezTo>
                  <a:cubicBezTo>
                    <a:pt x="3295" y="4258"/>
                    <a:pt x="3343" y="4258"/>
                    <a:pt x="3386" y="4215"/>
                  </a:cubicBezTo>
                  <a:cubicBezTo>
                    <a:pt x="3429" y="4193"/>
                    <a:pt x="3429" y="4167"/>
                    <a:pt x="3450" y="4124"/>
                  </a:cubicBezTo>
                  <a:cubicBezTo>
                    <a:pt x="3450" y="4060"/>
                    <a:pt x="3498" y="3990"/>
                    <a:pt x="3541" y="3947"/>
                  </a:cubicBezTo>
                  <a:cubicBezTo>
                    <a:pt x="3551" y="3957"/>
                    <a:pt x="3563" y="3961"/>
                    <a:pt x="3575" y="3961"/>
                  </a:cubicBezTo>
                  <a:cubicBezTo>
                    <a:pt x="3620" y="3961"/>
                    <a:pt x="3675" y="3910"/>
                    <a:pt x="3675" y="3856"/>
                  </a:cubicBezTo>
                  <a:cubicBezTo>
                    <a:pt x="3653" y="3792"/>
                    <a:pt x="3611" y="3723"/>
                    <a:pt x="3632" y="3659"/>
                  </a:cubicBezTo>
                  <a:cubicBezTo>
                    <a:pt x="3632" y="3611"/>
                    <a:pt x="3675" y="3568"/>
                    <a:pt x="3675" y="3525"/>
                  </a:cubicBezTo>
                  <a:cubicBezTo>
                    <a:pt x="3675" y="3477"/>
                    <a:pt x="3632" y="3455"/>
                    <a:pt x="3611" y="3413"/>
                  </a:cubicBezTo>
                  <a:cubicBezTo>
                    <a:pt x="3562" y="3343"/>
                    <a:pt x="3562" y="3279"/>
                    <a:pt x="3584" y="3188"/>
                  </a:cubicBezTo>
                  <a:cubicBezTo>
                    <a:pt x="3653" y="3188"/>
                    <a:pt x="3696" y="3124"/>
                    <a:pt x="3632" y="3076"/>
                  </a:cubicBezTo>
                  <a:cubicBezTo>
                    <a:pt x="3520" y="2942"/>
                    <a:pt x="3675" y="2856"/>
                    <a:pt x="3653" y="2723"/>
                  </a:cubicBezTo>
                  <a:cubicBezTo>
                    <a:pt x="3632" y="2653"/>
                    <a:pt x="3584" y="2610"/>
                    <a:pt x="3584" y="2541"/>
                  </a:cubicBezTo>
                  <a:cubicBezTo>
                    <a:pt x="3562" y="2477"/>
                    <a:pt x="3584" y="2407"/>
                    <a:pt x="3611" y="2343"/>
                  </a:cubicBezTo>
                  <a:cubicBezTo>
                    <a:pt x="3617" y="2345"/>
                    <a:pt x="3624" y="2346"/>
                    <a:pt x="3630" y="2346"/>
                  </a:cubicBezTo>
                  <a:cubicBezTo>
                    <a:pt x="3683" y="2346"/>
                    <a:pt x="3713" y="2269"/>
                    <a:pt x="3675" y="2231"/>
                  </a:cubicBezTo>
                  <a:cubicBezTo>
                    <a:pt x="3584" y="2118"/>
                    <a:pt x="3611" y="2054"/>
                    <a:pt x="3653" y="1942"/>
                  </a:cubicBezTo>
                  <a:cubicBezTo>
                    <a:pt x="3675" y="1894"/>
                    <a:pt x="3696" y="1872"/>
                    <a:pt x="3675" y="1830"/>
                  </a:cubicBezTo>
                  <a:cubicBezTo>
                    <a:pt x="3653" y="1808"/>
                    <a:pt x="3632" y="1808"/>
                    <a:pt x="3611" y="1787"/>
                  </a:cubicBezTo>
                  <a:cubicBezTo>
                    <a:pt x="3562" y="1717"/>
                    <a:pt x="3562" y="1627"/>
                    <a:pt x="3584" y="1562"/>
                  </a:cubicBezTo>
                  <a:cubicBezTo>
                    <a:pt x="3632" y="1562"/>
                    <a:pt x="3696" y="1541"/>
                    <a:pt x="3675" y="1493"/>
                  </a:cubicBezTo>
                  <a:cubicBezTo>
                    <a:pt x="3675" y="1386"/>
                    <a:pt x="3541" y="1295"/>
                    <a:pt x="3653" y="1183"/>
                  </a:cubicBezTo>
                  <a:cubicBezTo>
                    <a:pt x="3675" y="1161"/>
                    <a:pt x="3696" y="1118"/>
                    <a:pt x="3675" y="1092"/>
                  </a:cubicBezTo>
                  <a:cubicBezTo>
                    <a:pt x="3653" y="1070"/>
                    <a:pt x="3632" y="1049"/>
                    <a:pt x="3611" y="1006"/>
                  </a:cubicBezTo>
                  <a:cubicBezTo>
                    <a:pt x="3562" y="958"/>
                    <a:pt x="3562" y="872"/>
                    <a:pt x="3611" y="824"/>
                  </a:cubicBezTo>
                  <a:cubicBezTo>
                    <a:pt x="3619" y="828"/>
                    <a:pt x="3627" y="829"/>
                    <a:pt x="3635" y="829"/>
                  </a:cubicBezTo>
                  <a:cubicBezTo>
                    <a:pt x="3690" y="829"/>
                    <a:pt x="3736" y="755"/>
                    <a:pt x="3675" y="717"/>
                  </a:cubicBezTo>
                  <a:cubicBezTo>
                    <a:pt x="3632" y="648"/>
                    <a:pt x="3632" y="557"/>
                    <a:pt x="3696" y="514"/>
                  </a:cubicBezTo>
                  <a:cubicBezTo>
                    <a:pt x="3744" y="493"/>
                    <a:pt x="3744" y="423"/>
                    <a:pt x="3718" y="402"/>
                  </a:cubicBezTo>
                  <a:cubicBezTo>
                    <a:pt x="3675" y="359"/>
                    <a:pt x="3653" y="338"/>
                    <a:pt x="3632" y="290"/>
                  </a:cubicBezTo>
                  <a:cubicBezTo>
                    <a:pt x="3632" y="247"/>
                    <a:pt x="3696" y="134"/>
                    <a:pt x="3696" y="134"/>
                  </a:cubicBezTo>
                  <a:lnTo>
                    <a:pt x="3696" y="92"/>
                  </a:lnTo>
                  <a:lnTo>
                    <a:pt x="3675" y="92"/>
                  </a:lnTo>
                  <a:cubicBezTo>
                    <a:pt x="3675" y="70"/>
                    <a:pt x="3653" y="49"/>
                    <a:pt x="3653" y="22"/>
                  </a:cubicBezTo>
                  <a:lnTo>
                    <a:pt x="3584" y="1"/>
                  </a:lnTo>
                  <a:close/>
                </a:path>
              </a:pathLst>
            </a:custGeom>
            <a:solidFill>
              <a:srgbClr val="8CB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"/>
          <p:cNvSpPr txBox="1">
            <a:spLocks noGrp="1"/>
          </p:cNvSpPr>
          <p:nvPr>
            <p:ph type="title" idx="4294967295"/>
          </p:nvPr>
        </p:nvSpPr>
        <p:spPr>
          <a:xfrm>
            <a:off x="1964288" y="285687"/>
            <a:ext cx="9817100" cy="166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r>
              <a:rPr lang="en-US" sz="4500" b="1" dirty="0" err="1">
                <a:latin typeface="Corbel" panose="020B0503020204020204" pitchFamily="34" charset="0"/>
              </a:rPr>
              <a:t>Troca</a:t>
            </a:r>
            <a:r>
              <a:rPr lang="en-US" sz="4500" b="1" dirty="0">
                <a:latin typeface="Corbel" panose="020B0503020204020204" pitchFamily="34" charset="0"/>
              </a:rPr>
              <a:t> de gases, </a:t>
            </a:r>
            <a:br>
              <a:rPr lang="en-US" sz="4500" b="1" dirty="0">
                <a:latin typeface="Corbel" panose="020B0503020204020204" pitchFamily="34" charset="0"/>
              </a:rPr>
            </a:br>
            <a:r>
              <a:rPr lang="en-US" sz="4500" b="1" dirty="0" err="1">
                <a:latin typeface="Corbel" panose="020B0503020204020204" pitchFamily="34" charset="0"/>
              </a:rPr>
              <a:t>não</a:t>
            </a:r>
            <a:r>
              <a:rPr lang="en-US" sz="4500" b="1" dirty="0">
                <a:latin typeface="Corbel" panose="020B0503020204020204" pitchFamily="34" charset="0"/>
              </a:rPr>
              <a:t> é </a:t>
            </a:r>
            <a:r>
              <a:rPr lang="en-US" sz="4500" b="1" dirty="0" err="1">
                <a:latin typeface="Corbel" panose="020B0503020204020204" pitchFamily="34" charset="0"/>
              </a:rPr>
              <a:t>coisa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só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nossa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não</a:t>
            </a:r>
            <a:r>
              <a:rPr lang="en-US" sz="4500" b="1" dirty="0">
                <a:latin typeface="Corbel" panose="020B0503020204020204" pitchFamily="34" charset="0"/>
              </a:rPr>
              <a:t>!</a:t>
            </a:r>
            <a:endParaRPr sz="4500" b="1" dirty="0">
              <a:latin typeface="Corbel" panose="020B0503020204020204" pitchFamily="34" charset="0"/>
            </a:endParaRPr>
          </a:p>
        </p:txBody>
      </p:sp>
      <p:sp>
        <p:nvSpPr>
          <p:cNvPr id="204" name="Google Shape;204;p5"/>
          <p:cNvSpPr txBox="1">
            <a:spLocks noGrp="1"/>
          </p:cNvSpPr>
          <p:nvPr>
            <p:ph type="body" idx="4294967295"/>
          </p:nvPr>
        </p:nvSpPr>
        <p:spPr>
          <a:xfrm>
            <a:off x="-1" y="2398412"/>
            <a:ext cx="6646985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711200" indent="9525" algn="ctr">
              <a:lnSpc>
                <a:spcPct val="90000"/>
              </a:lnSpc>
              <a:spcBef>
                <a:spcPts val="0"/>
              </a:spcBef>
              <a:buSzPts val="2800"/>
            </a:pPr>
            <a:r>
              <a:rPr lang="en-US" sz="25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Alguns</a:t>
            </a:r>
            <a:r>
              <a:rPr lang="en-US" sz="25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5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animais</a:t>
            </a:r>
            <a:r>
              <a:rPr lang="en-US" sz="25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5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simplesmente</a:t>
            </a:r>
            <a:r>
              <a:rPr lang="en-US" sz="25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5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permitem</a:t>
            </a:r>
            <a:r>
              <a:rPr lang="en-US" sz="25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que </a:t>
            </a:r>
            <a:r>
              <a:rPr lang="en-US" sz="25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os</a:t>
            </a:r>
            <a:r>
              <a:rPr lang="en-US" sz="25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gases se </a:t>
            </a:r>
            <a:r>
              <a:rPr lang="en-US" sz="25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difundam</a:t>
            </a:r>
            <a:r>
              <a:rPr lang="en-US" sz="25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5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através</a:t>
            </a:r>
            <a:r>
              <a:rPr lang="en-US" sz="25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de </a:t>
            </a:r>
            <a:r>
              <a:rPr lang="en-US" sz="25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suas</a:t>
            </a:r>
            <a:r>
              <a:rPr lang="en-US" sz="25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500" dirty="0" err="1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peles</a:t>
            </a:r>
            <a:r>
              <a:rPr lang="en-US" sz="25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.</a:t>
            </a:r>
            <a:br>
              <a:rPr lang="en-US" sz="25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</a:b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(DIFUSÃO EM CNIDÁRIOS POR EXEMPLO)</a:t>
            </a:r>
            <a:endParaRPr sz="2000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" name="Google Shape;213;p6">
            <a:extLst>
              <a:ext uri="{FF2B5EF4-FFF2-40B4-BE49-F238E27FC236}">
                <a16:creationId xmlns:a16="http://schemas.microsoft.com/office/drawing/2014/main" id="{0E6D7141-61BC-7204-5297-BABB3C1A96E6}"/>
              </a:ext>
            </a:extLst>
          </p:cNvPr>
          <p:cNvSpPr txBox="1">
            <a:spLocks/>
          </p:cNvSpPr>
          <p:nvPr/>
        </p:nvSpPr>
        <p:spPr>
          <a:xfrm>
            <a:off x="0" y="3571098"/>
            <a:ext cx="5486400" cy="3864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63575" indent="57150">
              <a:buSzPts val="2400"/>
            </a:pPr>
            <a:r>
              <a:rPr lang="pt-BR" sz="25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Surgimento de estruturas especializadas, que incluem:</a:t>
            </a:r>
          </a:p>
          <a:p>
            <a:pPr marL="720725">
              <a:buSzPts val="2400"/>
            </a:pPr>
            <a:br>
              <a:rPr lang="pt-BR" sz="25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</a:br>
            <a:r>
              <a:rPr lang="pt-BR" sz="2500" b="1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BRÂNQUIAS</a:t>
            </a:r>
            <a:r>
              <a:rPr lang="pt-BR" sz="25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(Animais aquáticos)</a:t>
            </a:r>
          </a:p>
          <a:p>
            <a:pPr marL="663575" indent="-409575">
              <a:buSzPts val="2400"/>
            </a:pPr>
            <a:endParaRPr lang="pt-BR" sz="2500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</a:endParaRPr>
          </a:p>
          <a:p>
            <a:pPr marL="663575" indent="57150">
              <a:buSzPts val="2400"/>
            </a:pPr>
            <a:r>
              <a:rPr lang="pt-BR" sz="2500" b="1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ESPIRACULOS</a:t>
            </a:r>
            <a:r>
              <a:rPr lang="pt-BR" sz="25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(Insetos terrestres)</a:t>
            </a:r>
          </a:p>
          <a:p>
            <a:pPr marL="663575" indent="57150">
              <a:buSzPts val="2400"/>
            </a:pPr>
            <a:br>
              <a:rPr lang="pt-BR" sz="2500" b="1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</a:br>
            <a:r>
              <a:rPr lang="pt-BR" sz="2500" b="1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PULMÕES</a:t>
            </a:r>
            <a:r>
              <a:rPr lang="pt-BR" sz="25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 (Vertebrados  terrestres)</a:t>
            </a:r>
          </a:p>
        </p:txBody>
      </p:sp>
      <p:pic>
        <p:nvPicPr>
          <p:cNvPr id="5" name="Google Shape;97;p13" descr="The illustration shows the tracheal system of a bee. Openings called spiracles appear along the side of the body. Vertical tubes lead from the spiracles to a tube that runs along the top of the body from front to back.">
            <a:extLst>
              <a:ext uri="{FF2B5EF4-FFF2-40B4-BE49-F238E27FC236}">
                <a16:creationId xmlns:a16="http://schemas.microsoft.com/office/drawing/2014/main" id="{C0FCF362-7A13-4033-D23C-A99EB7657C8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7451093" y="427188"/>
            <a:ext cx="5214513" cy="269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8;p12">
            <a:extLst>
              <a:ext uri="{FF2B5EF4-FFF2-40B4-BE49-F238E27FC236}">
                <a16:creationId xmlns:a16="http://schemas.microsoft.com/office/drawing/2014/main" id="{AF21B608-3796-E018-47CF-49607852C7C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826926" y="3503312"/>
            <a:ext cx="8530341" cy="38642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0;p12">
            <a:extLst>
              <a:ext uri="{FF2B5EF4-FFF2-40B4-BE49-F238E27FC236}">
                <a16:creationId xmlns:a16="http://schemas.microsoft.com/office/drawing/2014/main" id="{9B24FB22-3940-7709-5B60-516B77D8451F}"/>
              </a:ext>
            </a:extLst>
          </p:cNvPr>
          <p:cNvSpPr txBox="1"/>
          <p:nvPr/>
        </p:nvSpPr>
        <p:spPr>
          <a:xfrm>
            <a:off x="7250339" y="7435334"/>
            <a:ext cx="60036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credit "fish": modification of work by Duane Raver, NOAA</a:t>
            </a:r>
            <a:endParaRPr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ráfico 2" descr="Megafone1 com preenchimento sólido">
            <a:extLst>
              <a:ext uri="{FF2B5EF4-FFF2-40B4-BE49-F238E27FC236}">
                <a16:creationId xmlns:a16="http://schemas.microsoft.com/office/drawing/2014/main" id="{B2B4C9B6-AE00-898A-0B59-83BDC989C8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7281" y="441415"/>
            <a:ext cx="1357007" cy="135700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a de celular com publicação numa rede social&#10;&#10;Descrição gerada automaticamente com confiança média">
            <a:extLst>
              <a:ext uri="{FF2B5EF4-FFF2-40B4-BE49-F238E27FC236}">
                <a16:creationId xmlns:a16="http://schemas.microsoft.com/office/drawing/2014/main" id="{B1C6DF55-EBEA-44DC-7882-2DADA1A67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69" y="0"/>
            <a:ext cx="12325199" cy="7620000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1AC2ECDB-8E4B-A17A-56DA-AF0FEF0BA398}"/>
              </a:ext>
            </a:extLst>
          </p:cNvPr>
          <p:cNvSpPr/>
          <p:nvPr/>
        </p:nvSpPr>
        <p:spPr>
          <a:xfrm>
            <a:off x="7329813" y="5473874"/>
            <a:ext cx="275573" cy="313151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EAF9132-09A7-6698-76F3-DD1AC7117EDB}"/>
              </a:ext>
            </a:extLst>
          </p:cNvPr>
          <p:cNvSpPr/>
          <p:nvPr/>
        </p:nvSpPr>
        <p:spPr>
          <a:xfrm>
            <a:off x="7331900" y="4949868"/>
            <a:ext cx="275573" cy="313151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6E775370-D295-6AEE-9716-CC664C482B94}"/>
              </a:ext>
            </a:extLst>
          </p:cNvPr>
          <p:cNvSpPr/>
          <p:nvPr/>
        </p:nvSpPr>
        <p:spPr>
          <a:xfrm>
            <a:off x="7331900" y="3732756"/>
            <a:ext cx="275573" cy="31315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11BBEF4-3AB1-DB5A-CC82-AE04F2E70B3A}"/>
              </a:ext>
            </a:extLst>
          </p:cNvPr>
          <p:cNvSpPr/>
          <p:nvPr/>
        </p:nvSpPr>
        <p:spPr>
          <a:xfrm>
            <a:off x="7329813" y="2828795"/>
            <a:ext cx="275573" cy="31315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F6DDF24-B2A4-1265-825C-7FD88C271124}"/>
              </a:ext>
            </a:extLst>
          </p:cNvPr>
          <p:cNvSpPr/>
          <p:nvPr/>
        </p:nvSpPr>
        <p:spPr>
          <a:xfrm>
            <a:off x="7356952" y="1801660"/>
            <a:ext cx="275573" cy="31315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25A0AE0-D922-F283-9D53-7BEB00F428DD}"/>
              </a:ext>
            </a:extLst>
          </p:cNvPr>
          <p:cNvSpPr/>
          <p:nvPr/>
        </p:nvSpPr>
        <p:spPr>
          <a:xfrm>
            <a:off x="7356951" y="1349680"/>
            <a:ext cx="275573" cy="31315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0825C07F-ECD4-D519-5E75-D2920A01567A}"/>
              </a:ext>
            </a:extLst>
          </p:cNvPr>
          <p:cNvSpPr/>
          <p:nvPr/>
        </p:nvSpPr>
        <p:spPr>
          <a:xfrm>
            <a:off x="7329813" y="4211878"/>
            <a:ext cx="275573" cy="31315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25C61DA4-FD7C-1EA6-A78C-6730674675AB}"/>
              </a:ext>
            </a:extLst>
          </p:cNvPr>
          <p:cNvSpPr/>
          <p:nvPr/>
        </p:nvSpPr>
        <p:spPr>
          <a:xfrm>
            <a:off x="7081378" y="5473873"/>
            <a:ext cx="275573" cy="31315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E31B4987-2877-2A13-A6BC-920636CD1F10}"/>
              </a:ext>
            </a:extLst>
          </p:cNvPr>
          <p:cNvSpPr/>
          <p:nvPr/>
        </p:nvSpPr>
        <p:spPr>
          <a:xfrm>
            <a:off x="7267182" y="92381"/>
            <a:ext cx="3104369" cy="37943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latin typeface="Corbel" panose="020B0503020204020204" pitchFamily="34" charset="0"/>
              </a:rPr>
              <a:t>CONDUTORA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D5FAE46-1344-7AC1-19A9-EFB2DA427D07}"/>
              </a:ext>
            </a:extLst>
          </p:cNvPr>
          <p:cNvSpPr/>
          <p:nvPr/>
        </p:nvSpPr>
        <p:spPr>
          <a:xfrm>
            <a:off x="7356951" y="662576"/>
            <a:ext cx="3104369" cy="379434"/>
          </a:xfrm>
          <a:prstGeom prst="ellipse">
            <a:avLst/>
          </a:prstGeom>
          <a:solidFill>
            <a:srgbClr val="E289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latin typeface="Corbel" panose="020B0503020204020204" pitchFamily="34" charset="0"/>
              </a:rPr>
              <a:t>RESPIRATÓRIA</a:t>
            </a:r>
          </a:p>
        </p:txBody>
      </p:sp>
    </p:spTree>
    <p:extLst>
      <p:ext uri="{BB962C8B-B14F-4D97-AF65-F5344CB8AC3E}">
        <p14:creationId xmlns:p14="http://schemas.microsoft.com/office/powerpoint/2010/main" val="386026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"/>
          <p:cNvSpPr txBox="1">
            <a:spLocks noGrp="1"/>
          </p:cNvSpPr>
          <p:nvPr>
            <p:ph type="title" idx="4294967295"/>
          </p:nvPr>
        </p:nvSpPr>
        <p:spPr>
          <a:xfrm>
            <a:off x="304800" y="1047750"/>
            <a:ext cx="7011988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algn="ctr">
              <a:buClr>
                <a:srgbClr val="FFFFFF"/>
              </a:buClr>
              <a:buSzPts val="5400"/>
            </a:pPr>
            <a:r>
              <a:rPr lang="en-US" sz="5400" dirty="0">
                <a:latin typeface="Paytone One" panose="00000500000000000000" pitchFamily="2" charset="0"/>
              </a:rPr>
              <a:t>Sistema</a:t>
            </a:r>
            <a:br>
              <a:rPr lang="en-US" sz="5400" dirty="0">
                <a:latin typeface="Paytone One" panose="00000500000000000000" pitchFamily="2" charset="0"/>
              </a:rPr>
            </a:br>
            <a:r>
              <a:rPr lang="en-US" sz="5400" dirty="0">
                <a:latin typeface="Paytone One" panose="00000500000000000000" pitchFamily="2" charset="0"/>
              </a:rPr>
              <a:t> </a:t>
            </a:r>
            <a:r>
              <a:rPr lang="en-US" sz="5400" dirty="0" err="1">
                <a:latin typeface="Paytone One" panose="00000500000000000000" pitchFamily="2" charset="0"/>
              </a:rPr>
              <a:t>respiratório</a:t>
            </a:r>
            <a:r>
              <a:rPr lang="en-US" sz="5400" dirty="0">
                <a:latin typeface="Paytone One" panose="00000500000000000000" pitchFamily="2" charset="0"/>
              </a:rPr>
              <a:t> </a:t>
            </a:r>
            <a:br>
              <a:rPr lang="en-US" sz="5400" dirty="0">
                <a:latin typeface="Paytone One" panose="00000500000000000000" pitchFamily="2" charset="0"/>
              </a:rPr>
            </a:br>
            <a:r>
              <a:rPr lang="en-US" sz="5400" dirty="0" err="1">
                <a:latin typeface="Paytone One" panose="00000500000000000000" pitchFamily="2" charset="0"/>
              </a:rPr>
              <a:t>humano</a:t>
            </a:r>
            <a:endParaRPr dirty="0">
              <a:latin typeface="Paytone One" panose="00000500000000000000" pitchFamily="2" charset="0"/>
            </a:endParaRPr>
          </a:p>
        </p:txBody>
      </p:sp>
      <p:sp>
        <p:nvSpPr>
          <p:cNvPr id="221" name="Google Shape;221;p7"/>
          <p:cNvSpPr txBox="1">
            <a:spLocks noGrp="1"/>
          </p:cNvSpPr>
          <p:nvPr>
            <p:ph type="body" idx="4294967295"/>
          </p:nvPr>
        </p:nvSpPr>
        <p:spPr>
          <a:xfrm>
            <a:off x="487680" y="3124200"/>
            <a:ext cx="53340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254000">
              <a:spcBef>
                <a:spcPts val="0"/>
              </a:spcBef>
            </a:pPr>
            <a:r>
              <a:rPr lang="en-US" sz="3000" b="1" dirty="0" err="1">
                <a:highlight>
                  <a:srgbClr val="C0C0C0"/>
                </a:highlight>
                <a:latin typeface="Corbel" panose="020B0503020204020204" pitchFamily="34" charset="0"/>
              </a:rPr>
              <a:t>Anatomia</a:t>
            </a:r>
            <a:r>
              <a:rPr lang="en-US" sz="3000" dirty="0">
                <a:latin typeface="Corbel" panose="020B0503020204020204" pitchFamily="34" charset="0"/>
              </a:rPr>
              <a:t> </a:t>
            </a:r>
            <a:br>
              <a:rPr lang="en-US" sz="3000" dirty="0">
                <a:latin typeface="Corbel" panose="020B0503020204020204" pitchFamily="34" charset="0"/>
              </a:rPr>
            </a:br>
            <a:endParaRPr lang="en-US" sz="3000" dirty="0">
              <a:latin typeface="Corbel" panose="020B0503020204020204" pitchFamily="34" charset="0"/>
            </a:endParaRPr>
          </a:p>
          <a:p>
            <a:pPr marL="596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>Cavidades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000" dirty="0" err="1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>nasais</a:t>
            </a:r>
            <a:endParaRPr lang="en-US" sz="3000" dirty="0">
              <a:solidFill>
                <a:schemeClr val="accent2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596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>Boca</a:t>
            </a:r>
          </a:p>
          <a:p>
            <a:pPr marL="596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>Faringe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>/</a:t>
            </a:r>
            <a:r>
              <a:rPr lang="en-US" sz="3000" dirty="0" err="1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>Laringe</a:t>
            </a:r>
            <a:endParaRPr lang="en-US" sz="3000" dirty="0">
              <a:solidFill>
                <a:schemeClr val="accent2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596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Traqueia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596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Brônquios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596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Bronquiolos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596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Alveólos</a:t>
            </a:r>
            <a:endParaRPr sz="3000" dirty="0">
              <a:solidFill>
                <a:schemeClr val="accent5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159F82-F1FD-B473-8F64-A58F0F35A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-15240"/>
            <a:ext cx="592455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4;p14" descr="Figure_B39_01_06.png">
            <a:extLst>
              <a:ext uri="{FF2B5EF4-FFF2-40B4-BE49-F238E27FC236}">
                <a16:creationId xmlns:a16="http://schemas.microsoft.com/office/drawing/2014/main" id="{8E5D0A98-BBC4-18DB-AF4E-55953FB649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3405" r="-3405"/>
          <a:stretch/>
        </p:blipFill>
        <p:spPr>
          <a:xfrm>
            <a:off x="7786139" y="0"/>
            <a:ext cx="5926931" cy="7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D21D0EB-1DBD-A549-72C0-D9A990C7F2AC}"/>
              </a:ext>
            </a:extLst>
          </p:cNvPr>
          <p:cNvSpPr txBox="1"/>
          <p:nvPr/>
        </p:nvSpPr>
        <p:spPr>
          <a:xfrm>
            <a:off x="304800" y="2955680"/>
            <a:ext cx="6468269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500" dirty="0">
                <a:latin typeface="Corbel" panose="020B0503020204020204" pitchFamily="34" charset="0"/>
              </a:rPr>
              <a:t>Os </a:t>
            </a:r>
            <a:r>
              <a:rPr lang="pt-BR" sz="2500" b="1" dirty="0">
                <a:latin typeface="Corbel" panose="020B0503020204020204" pitchFamily="34" charset="0"/>
              </a:rPr>
              <a:t>pulmões</a:t>
            </a:r>
            <a:r>
              <a:rPr lang="pt-BR" sz="2500" dirty="0">
                <a:latin typeface="Corbel" panose="020B0503020204020204" pitchFamily="34" charset="0"/>
              </a:rPr>
              <a:t> dos mamíferos são repletos de milhões de alvéolos (locais da </a:t>
            </a:r>
            <a:r>
              <a:rPr lang="pt-BR" sz="2500" b="1" dirty="0">
                <a:latin typeface="Corbel" panose="020B0503020204020204" pitchFamily="34" charset="0"/>
              </a:rPr>
              <a:t>HEMATOSE</a:t>
            </a:r>
            <a:r>
              <a:rPr lang="pt-BR" sz="2500" dirty="0">
                <a:latin typeface="Corbel" panose="020B0503020204020204" pitchFamily="34" charset="0"/>
              </a:rPr>
              <a:t>)</a:t>
            </a:r>
            <a:br>
              <a:rPr lang="pt-BR" sz="2500" dirty="0">
                <a:latin typeface="Corbel" panose="020B0503020204020204" pitchFamily="34" charset="0"/>
              </a:rPr>
            </a:br>
            <a:endParaRPr lang="pt-BR" sz="2500" dirty="0">
              <a:latin typeface="Corbel" panose="020B05030202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500" dirty="0">
                <a:latin typeface="Corbel" panose="020B0503020204020204" pitchFamily="34" charset="0"/>
              </a:rPr>
              <a:t>O ar inalado passa pela laringe, glote e </a:t>
            </a:r>
            <a:r>
              <a:rPr lang="pt-BR" sz="2500" b="1" dirty="0">
                <a:latin typeface="Corbel" panose="020B0503020204020204" pitchFamily="34" charset="0"/>
              </a:rPr>
              <a:t>traqueia</a:t>
            </a:r>
            <a:r>
              <a:rPr lang="pt-BR" sz="2500" dirty="0">
                <a:latin typeface="Corbel" panose="020B0503020204020204" pitchFamily="34" charset="0"/>
              </a:rPr>
              <a:t> </a:t>
            </a:r>
            <a:r>
              <a:rPr lang="pt-BR" sz="25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pt-BR" sz="2500" dirty="0">
                <a:latin typeface="Corbel" panose="020B0503020204020204" pitchFamily="34" charset="0"/>
              </a:rPr>
              <a:t>passa para os </a:t>
            </a:r>
            <a:r>
              <a:rPr lang="pt-BR" sz="2500" b="1" dirty="0">
                <a:latin typeface="Corbel" panose="020B0503020204020204" pitchFamily="34" charset="0"/>
              </a:rPr>
              <a:t>brônquios</a:t>
            </a:r>
            <a:r>
              <a:rPr lang="pt-BR" sz="2500" dirty="0">
                <a:latin typeface="Corbel" panose="020B0503020204020204" pitchFamily="34" charset="0"/>
              </a:rPr>
              <a:t> direito e esquerdo, que entram em cada pulmão e se subdividem em </a:t>
            </a:r>
            <a:r>
              <a:rPr lang="pt-BR" sz="2500" b="1" dirty="0">
                <a:latin typeface="Corbel" panose="020B0503020204020204" pitchFamily="34" charset="0"/>
              </a:rPr>
              <a:t>bronquíolos</a:t>
            </a:r>
            <a:r>
              <a:rPr lang="pt-BR" sz="2500" dirty="0">
                <a:latin typeface="Corbel" panose="020B0503020204020204" pitchFamily="34" charset="0"/>
              </a:rPr>
              <a:t>.</a:t>
            </a:r>
            <a:br>
              <a:rPr lang="pt-BR" sz="2500" dirty="0">
                <a:latin typeface="Corbel" panose="020B0503020204020204" pitchFamily="34" charset="0"/>
              </a:rPr>
            </a:br>
            <a:endParaRPr lang="pt-BR" sz="2500" dirty="0">
              <a:latin typeface="Corbel" panose="020B05030202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500" dirty="0">
                <a:latin typeface="Corbel" panose="020B0503020204020204" pitchFamily="34" charset="0"/>
              </a:rPr>
              <a:t>Os </a:t>
            </a:r>
            <a:r>
              <a:rPr lang="pt-BR" sz="2500" b="1" dirty="0">
                <a:latin typeface="Corbel" panose="020B0503020204020204" pitchFamily="34" charset="0"/>
              </a:rPr>
              <a:t>alvéolos</a:t>
            </a:r>
            <a:r>
              <a:rPr lang="pt-BR" sz="2500" dirty="0">
                <a:latin typeface="Corbel" panose="020B0503020204020204" pitchFamily="34" charset="0"/>
              </a:rPr>
              <a:t> são circundados por uma extensa rede capilar</a:t>
            </a:r>
          </a:p>
        </p:txBody>
      </p:sp>
      <p:sp>
        <p:nvSpPr>
          <p:cNvPr id="5" name="Google Shape;220;p7">
            <a:extLst>
              <a:ext uri="{FF2B5EF4-FFF2-40B4-BE49-F238E27FC236}">
                <a16:creationId xmlns:a16="http://schemas.microsoft.com/office/drawing/2014/main" id="{496BC9D0-E7CE-4663-FD7E-16AB10D99BA8}"/>
              </a:ext>
            </a:extLst>
          </p:cNvPr>
          <p:cNvSpPr txBox="1">
            <a:spLocks/>
          </p:cNvSpPr>
          <p:nvPr/>
        </p:nvSpPr>
        <p:spPr>
          <a:xfrm>
            <a:off x="53181" y="298938"/>
            <a:ext cx="7011988" cy="235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FFFF"/>
              </a:buClr>
              <a:buSzPts val="5400"/>
            </a:pPr>
            <a:r>
              <a:rPr lang="en-US" sz="5400" dirty="0">
                <a:latin typeface="Paytone One" panose="00000500000000000000" pitchFamily="2" charset="0"/>
              </a:rPr>
              <a:t>Sistema</a:t>
            </a:r>
            <a:br>
              <a:rPr lang="en-US" sz="5400" dirty="0">
                <a:latin typeface="Paytone One" panose="00000500000000000000" pitchFamily="2" charset="0"/>
              </a:rPr>
            </a:br>
            <a:r>
              <a:rPr lang="en-US" sz="5400" dirty="0">
                <a:latin typeface="Paytone One" panose="00000500000000000000" pitchFamily="2" charset="0"/>
              </a:rPr>
              <a:t> </a:t>
            </a:r>
            <a:r>
              <a:rPr lang="en-US" sz="5400" dirty="0" err="1">
                <a:latin typeface="Paytone One" panose="00000500000000000000" pitchFamily="2" charset="0"/>
              </a:rPr>
              <a:t>respiratório</a:t>
            </a:r>
            <a:r>
              <a:rPr lang="en-US" sz="5400" dirty="0">
                <a:latin typeface="Paytone One" panose="00000500000000000000" pitchFamily="2" charset="0"/>
              </a:rPr>
              <a:t> </a:t>
            </a:r>
            <a:br>
              <a:rPr lang="en-US" sz="5400" dirty="0">
                <a:latin typeface="Paytone One" panose="00000500000000000000" pitchFamily="2" charset="0"/>
              </a:rPr>
            </a:br>
            <a:r>
              <a:rPr lang="en-US" sz="5400" dirty="0" err="1">
                <a:latin typeface="Paytone One" panose="00000500000000000000" pitchFamily="2" charset="0"/>
              </a:rPr>
              <a:t>humano</a:t>
            </a:r>
            <a:endParaRPr lang="en-US" dirty="0">
              <a:latin typeface="Paytone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988244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itle &amp; Subtitle">
  <a:themeElements>
    <a:clrScheme name="ANATOMIA E FISIOLOGIA">
      <a:dk1>
        <a:srgbClr val="6F1D1B"/>
      </a:dk1>
      <a:lt1>
        <a:srgbClr val="F1F0CC"/>
      </a:lt1>
      <a:dk2>
        <a:srgbClr val="4F5D75"/>
      </a:dk2>
      <a:lt2>
        <a:srgbClr val="D5BF86"/>
      </a:lt2>
      <a:accent1>
        <a:srgbClr val="3F0D12"/>
      </a:accent1>
      <a:accent2>
        <a:srgbClr val="F1756B"/>
      </a:accent2>
      <a:accent3>
        <a:srgbClr val="A5A5A5"/>
      </a:accent3>
      <a:accent4>
        <a:srgbClr val="EC9F05"/>
      </a:accent4>
      <a:accent5>
        <a:srgbClr val="5B9BD5"/>
      </a:accent5>
      <a:accent6>
        <a:srgbClr val="D89D6A"/>
      </a:accent6>
      <a:hlink>
        <a:srgbClr val="0563C1"/>
      </a:hlink>
      <a:folHlink>
        <a:srgbClr val="DE1A1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E9436DD-EBAE-497E-8E4C-5C4FD98CB250}">
  <we:reference id="wa104379997" version="2.0.0.0" store="pt-BR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</TotalTime>
  <Words>1837</Words>
  <Application>Microsoft Office PowerPoint</Application>
  <PresentationFormat>Personalizar</PresentationFormat>
  <Paragraphs>108</Paragraphs>
  <Slides>21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2" baseType="lpstr">
      <vt:lpstr>Title &amp; Subtitle</vt:lpstr>
      <vt:lpstr>Apresentação do PowerPoint</vt:lpstr>
      <vt:lpstr>Apresentação do PowerPoint</vt:lpstr>
      <vt:lpstr>Apresentação do PowerPoint</vt:lpstr>
      <vt:lpstr>Apresentação do PowerPoint</vt:lpstr>
      <vt:lpstr>ATENÇÃO A TERMINOLOGIA</vt:lpstr>
      <vt:lpstr>Troca de gases,  não é coisa só nossa não!</vt:lpstr>
      <vt:lpstr>Apresentação do PowerPoint</vt:lpstr>
      <vt:lpstr>Sistema  respiratório  humano</vt:lpstr>
      <vt:lpstr>Apresentação do PowerPoint</vt:lpstr>
      <vt:lpstr>PRINCIPAIS FUNÇÕES DO SISTEMA RESPIRATÓRIO</vt:lpstr>
      <vt:lpstr>PRINCIPAIS FUNÇÕES DO SISTEMA RESPIRATÓRIO</vt:lpstr>
      <vt:lpstr>PRINCIPAIS FUNÇÕES DO SISTEMA RESPIRATÓRIO</vt:lpstr>
      <vt:lpstr>Movimentos da ventilação pulmonar</vt:lpstr>
      <vt:lpstr>Apresentação do PowerPoint</vt:lpstr>
      <vt:lpstr>Um pouco mais sobre os pulmões</vt:lpstr>
      <vt:lpstr>HEMATOSE: A troca de gases nos alveolos.</vt:lpstr>
      <vt:lpstr>Apresentação do PowerPoint</vt:lpstr>
      <vt:lpstr>Sistema circulatório feat Sistema respiratório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niliene11@outlook.com</dc:creator>
  <cp:lastModifiedBy>NILIENE SOUZA</cp:lastModifiedBy>
  <cp:revision>2</cp:revision>
  <dcterms:modified xsi:type="dcterms:W3CDTF">2023-11-29T22:38:04Z</dcterms:modified>
</cp:coreProperties>
</file>